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7.jpg" ContentType="image/png"/>
  <Override PartName="/ppt/media/image1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4"/>
  </p:notesMasterIdLst>
  <p:sldIdLst>
    <p:sldId id="256" r:id="rId2"/>
    <p:sldId id="282" r:id="rId3"/>
    <p:sldId id="257" r:id="rId4"/>
    <p:sldId id="261" r:id="rId5"/>
    <p:sldId id="263" r:id="rId6"/>
    <p:sldId id="283" r:id="rId7"/>
    <p:sldId id="262" r:id="rId8"/>
    <p:sldId id="284" r:id="rId9"/>
    <p:sldId id="264" r:id="rId10"/>
    <p:sldId id="267" r:id="rId11"/>
    <p:sldId id="259" r:id="rId12"/>
    <p:sldId id="288" r:id="rId13"/>
    <p:sldId id="266" r:id="rId14"/>
    <p:sldId id="268" r:id="rId15"/>
    <p:sldId id="289" r:id="rId16"/>
    <p:sldId id="269" r:id="rId17"/>
    <p:sldId id="270" r:id="rId18"/>
    <p:sldId id="285" r:id="rId19"/>
    <p:sldId id="258" r:id="rId20"/>
    <p:sldId id="271" r:id="rId21"/>
    <p:sldId id="272" r:id="rId22"/>
    <p:sldId id="273" r:id="rId23"/>
    <p:sldId id="274" r:id="rId24"/>
    <p:sldId id="280" r:id="rId25"/>
    <p:sldId id="279" r:id="rId26"/>
    <p:sldId id="286" r:id="rId27"/>
    <p:sldId id="281" r:id="rId28"/>
    <p:sldId id="287" r:id="rId29"/>
    <p:sldId id="275" r:id="rId30"/>
    <p:sldId id="277" r:id="rId31"/>
    <p:sldId id="276" r:id="rId32"/>
    <p:sldId id="278"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6699FF"/>
    <a:srgbClr val="481B00"/>
    <a:srgbClr val="800000"/>
    <a:srgbClr val="CC3399"/>
    <a:srgbClr val="FCA82C"/>
    <a:srgbClr val="9EFF29"/>
    <a:srgbClr val="A4660C"/>
    <a:srgbClr val="952F69"/>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8" d="100"/>
          <a:sy n="108" d="100"/>
        </p:scale>
        <p:origin x="691"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64340" y="2403986"/>
            <a:ext cx="7989723" cy="146746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49596" y="4063188"/>
            <a:ext cx="7975483" cy="685791"/>
          </a:xfrm>
        </p:spPr>
        <p:txBody>
          <a:bodyPr>
            <a:normAutofit/>
          </a:bodyPr>
          <a:lstStyle>
            <a:lvl1pPr marL="0" indent="0" algn="l">
              <a:buNone/>
              <a:defRPr sz="2800" b="0" i="0">
                <a:solidFill>
                  <a:srgbClr val="3333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592" y="305450"/>
            <a:ext cx="8246070"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452716"/>
            <a:ext cx="8246070" cy="3321115"/>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319" y="465530"/>
            <a:ext cx="6704649" cy="725349"/>
          </a:xfrm>
        </p:spPr>
        <p:txBody>
          <a:bodyPr>
            <a:normAutofit/>
          </a:bodyPr>
          <a:lstStyle>
            <a:lvl1pPr algn="l">
              <a:defRPr sz="3600">
                <a:solidFill>
                  <a:srgbClr val="3333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319" y="1229055"/>
            <a:ext cx="6704649"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1" y="330632"/>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33400"/>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05797"/>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33400"/>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05797"/>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5/28/2021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lamasatech.com/products/interactive-kiosks/body-temperature-kiosk/" TargetMode="External"/><Relationship Id="rId7" Type="http://schemas.openxmlformats.org/officeDocument/2006/relationships/hyperlink" Target="https://www.pyimagesearch.com/2018/06/25/raspberry-pi-face-recognition/" TargetMode="External"/><Relationship Id="rId2" Type="http://schemas.openxmlformats.org/officeDocument/2006/relationships/hyperlink" Target="https://create.arduino.cc/projecthub/whitebank/temperature-measuring-automatic-and-voice-inform-4d6acf" TargetMode="External"/><Relationship Id="rId1" Type="http://schemas.openxmlformats.org/officeDocument/2006/relationships/slideLayout" Target="../slideLayouts/slideLayout2.xml"/><Relationship Id="rId6" Type="http://schemas.openxmlformats.org/officeDocument/2006/relationships/hyperlink" Target="https://circuitdigest.com/microcontroller-projects/ir-thermometer-using-arduino-and-ir-temperature-sensor" TargetMode="External"/><Relationship Id="rId5" Type="http://schemas.openxmlformats.org/officeDocument/2006/relationships/hyperlink" Target="https://circuitdigest.com/microcontroller-projects/iot-based-contactless-body-temperature-monitoring-using-raspberry-pi-with-camera-and-email-alert" TargetMode="External"/><Relationship Id="rId4" Type="http://schemas.openxmlformats.org/officeDocument/2006/relationships/hyperlink" Target="https://www.circuito.io/app?components=512,11021"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youtu.be/PmZ29Vta7Vc" TargetMode="External"/><Relationship Id="rId2" Type="http://schemas.openxmlformats.org/officeDocument/2006/relationships/hyperlink" Target="https://circuitdigest.com/microcontroller-projects/visitor-monitoring-with-raspberry-pi-and-pi-camera" TargetMode="External"/><Relationship Id="rId1" Type="http://schemas.openxmlformats.org/officeDocument/2006/relationships/slideLayout" Target="../slideLayouts/slideLayout7.xml"/><Relationship Id="rId5" Type="http://schemas.openxmlformats.org/officeDocument/2006/relationships/hyperlink" Target="https://mygate.com/security-management" TargetMode="External"/><Relationship Id="rId4" Type="http://schemas.openxmlformats.org/officeDocument/2006/relationships/hyperlink" Target="https://www.raspberrypi.org/documentation/hardware/camer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2149" y="194585"/>
            <a:ext cx="8203575" cy="1172325"/>
          </a:xfrm>
        </p:spPr>
        <p:txBody>
          <a:bodyPr>
            <a:normAutofit fontScale="90000"/>
          </a:bodyPr>
          <a:lstStyle/>
          <a:p>
            <a:pPr marL="0" lvl="0" indent="0" algn="ctr" rtl="0">
              <a:lnSpc>
                <a:spcPct val="50000"/>
              </a:lnSpc>
              <a:spcBef>
                <a:spcPts val="1200"/>
              </a:spcBef>
              <a:spcAft>
                <a:spcPts val="0"/>
              </a:spcAft>
            </a:pPr>
            <a:r>
              <a:rPr lang="en-US" sz="2500" b="1"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ea typeface="Playfair Display"/>
                <a:cs typeface="Times New Roman" panose="02020603050405020304" pitchFamily="18" charset="0"/>
                <a:sym typeface="Playfair Display"/>
              </a:rPr>
              <a:t>Mahavir Education Trust’s</a:t>
            </a:r>
            <a:br>
              <a:rPr lang="en-US" sz="2500" b="1" dirty="0">
                <a:latin typeface="Times New Roman" panose="02020603050405020304" pitchFamily="18" charset="0"/>
                <a:ea typeface="Playfair Display"/>
                <a:cs typeface="Times New Roman" panose="02020603050405020304" pitchFamily="18" charset="0"/>
                <a:sym typeface="Playfair Display"/>
              </a:rPr>
            </a:br>
            <a:br>
              <a:rPr lang="en-US" sz="2500" b="1" dirty="0">
                <a:latin typeface="Times New Roman" panose="02020603050405020304" pitchFamily="18" charset="0"/>
                <a:ea typeface="Playfair Display"/>
                <a:cs typeface="Times New Roman" panose="02020603050405020304" pitchFamily="18" charset="0"/>
                <a:sym typeface="Playfair Display"/>
              </a:rPr>
            </a:br>
            <a:r>
              <a:rPr lang="en-US" sz="2500" b="1" dirty="0">
                <a:latin typeface="Times New Roman" panose="02020603050405020304" pitchFamily="18" charset="0"/>
                <a:ea typeface="Playfair Display"/>
                <a:cs typeface="Times New Roman" panose="02020603050405020304" pitchFamily="18" charset="0"/>
                <a:sym typeface="Playfair Display"/>
              </a:rPr>
              <a:t> Shah &amp; Anchor </a:t>
            </a:r>
            <a:r>
              <a:rPr lang="en-US" sz="2500" b="1" dirty="0" err="1">
                <a:latin typeface="Times New Roman" panose="02020603050405020304" pitchFamily="18" charset="0"/>
                <a:ea typeface="Playfair Display"/>
                <a:cs typeface="Times New Roman" panose="02020603050405020304" pitchFamily="18" charset="0"/>
                <a:sym typeface="Playfair Display"/>
              </a:rPr>
              <a:t>Kutchhi</a:t>
            </a:r>
            <a:r>
              <a:rPr lang="en-US" sz="2500" b="1" dirty="0">
                <a:latin typeface="Times New Roman" panose="02020603050405020304" pitchFamily="18" charset="0"/>
                <a:ea typeface="Playfair Display"/>
                <a:cs typeface="Times New Roman" panose="02020603050405020304" pitchFamily="18" charset="0"/>
                <a:sym typeface="Playfair Display"/>
              </a:rPr>
              <a:t> Engineering College,</a:t>
            </a:r>
            <a:br>
              <a:rPr lang="en-US" sz="2500" b="1" dirty="0">
                <a:latin typeface="Times New Roman" panose="02020603050405020304" pitchFamily="18" charset="0"/>
                <a:ea typeface="Playfair Display"/>
                <a:cs typeface="Times New Roman" panose="02020603050405020304" pitchFamily="18" charset="0"/>
                <a:sym typeface="Playfair Display"/>
              </a:rPr>
            </a:br>
            <a:br>
              <a:rPr lang="en-US" sz="2500" b="1" dirty="0">
                <a:latin typeface="Times New Roman" panose="02020603050405020304" pitchFamily="18" charset="0"/>
                <a:ea typeface="Playfair Display"/>
                <a:cs typeface="Times New Roman" panose="02020603050405020304" pitchFamily="18" charset="0"/>
                <a:sym typeface="Playfair Display"/>
              </a:rPr>
            </a:br>
            <a:r>
              <a:rPr lang="en-US" sz="2500" b="1" dirty="0">
                <a:latin typeface="Times New Roman" panose="02020603050405020304" pitchFamily="18" charset="0"/>
                <a:ea typeface="Playfair Display"/>
                <a:cs typeface="Times New Roman" panose="02020603050405020304" pitchFamily="18" charset="0"/>
                <a:sym typeface="Playfair Display"/>
              </a:rPr>
              <a:t> </a:t>
            </a:r>
            <a:r>
              <a:rPr lang="en-US" sz="2500" b="1" dirty="0" err="1">
                <a:latin typeface="Times New Roman" panose="02020603050405020304" pitchFamily="18" charset="0"/>
                <a:ea typeface="Playfair Display"/>
                <a:cs typeface="Times New Roman" panose="02020603050405020304" pitchFamily="18" charset="0"/>
                <a:sym typeface="Playfair Display"/>
              </a:rPr>
              <a:t>Chembur</a:t>
            </a:r>
            <a:r>
              <a:rPr lang="en-US" sz="2500" b="1" dirty="0">
                <a:latin typeface="Times New Roman" panose="02020603050405020304" pitchFamily="18" charset="0"/>
                <a:ea typeface="Playfair Display"/>
                <a:cs typeface="Times New Roman" panose="02020603050405020304" pitchFamily="18" charset="0"/>
                <a:sym typeface="Playfair Display"/>
              </a:rPr>
              <a:t>, Mumbai 400 088</a:t>
            </a:r>
            <a:br>
              <a:rPr lang="en-US" sz="2500" b="1" dirty="0">
                <a:latin typeface="Times New Roman" panose="02020603050405020304" pitchFamily="18" charset="0"/>
                <a:ea typeface="Playfair Display"/>
                <a:cs typeface="Times New Roman" panose="02020603050405020304" pitchFamily="18" charset="0"/>
                <a:sym typeface="Playfair Display"/>
              </a:rPr>
            </a:br>
            <a:r>
              <a:rPr lang="en-US" sz="2500" b="1" dirty="0">
                <a:latin typeface="Times New Roman" panose="02020603050405020304" pitchFamily="18" charset="0"/>
                <a:ea typeface="Playfair Display"/>
                <a:cs typeface="Times New Roman" panose="02020603050405020304" pitchFamily="18" charset="0"/>
                <a:sym typeface="Playfair Display"/>
              </a:rPr>
              <a:t>      </a:t>
            </a:r>
            <a:br>
              <a:rPr lang="en-US" sz="2500" b="1" dirty="0">
                <a:latin typeface="Times New Roman" panose="02020603050405020304" pitchFamily="18" charset="0"/>
                <a:ea typeface="Playfair Display"/>
                <a:cs typeface="Times New Roman" panose="02020603050405020304" pitchFamily="18" charset="0"/>
                <a:sym typeface="Playfair Display"/>
              </a:rPr>
            </a:br>
            <a:r>
              <a:rPr lang="en-US" sz="2500" b="1" dirty="0">
                <a:latin typeface="Times New Roman" panose="02020603050405020304" pitchFamily="18" charset="0"/>
                <a:ea typeface="Playfair Display"/>
                <a:cs typeface="Times New Roman" panose="02020603050405020304" pitchFamily="18" charset="0"/>
                <a:sym typeface="Playfair Display"/>
              </a:rPr>
              <a:t>UG Program in Electronics Engineering</a:t>
            </a:r>
            <a:endParaRPr lang="en-US" sz="25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85061" y="4100562"/>
            <a:ext cx="9002232" cy="861774"/>
          </a:xfrm>
        </p:spPr>
        <p:txBody>
          <a:bodyPr>
            <a:normAutofit lnSpcReduction="10000"/>
          </a:bodyPr>
          <a:lstStyle/>
          <a:p>
            <a:pPr algn="ctr"/>
            <a:r>
              <a:rPr lang="en-US" sz="1500" b="1" dirty="0">
                <a:solidFill>
                  <a:schemeClr val="bg1"/>
                </a:solidFill>
                <a:latin typeface="Times New Roman" panose="02020603050405020304" pitchFamily="18" charset="0"/>
                <a:cs typeface="Times New Roman" panose="02020603050405020304" pitchFamily="18" charset="0"/>
              </a:rPr>
              <a:t>Group member:</a:t>
            </a:r>
          </a:p>
          <a:p>
            <a:pPr algn="ctr"/>
            <a:r>
              <a:rPr lang="en-US" sz="1500" b="1" dirty="0" err="1">
                <a:solidFill>
                  <a:schemeClr val="bg1"/>
                </a:solidFill>
                <a:latin typeface="Times New Roman" panose="02020603050405020304" pitchFamily="18" charset="0"/>
                <a:cs typeface="Times New Roman" panose="02020603050405020304" pitchFamily="18" charset="0"/>
              </a:rPr>
              <a:t>Debanik</a:t>
            </a:r>
            <a:r>
              <a:rPr lang="en-US" sz="1500" b="1" dirty="0">
                <a:solidFill>
                  <a:schemeClr val="bg1"/>
                </a:solidFill>
                <a:latin typeface="Times New Roman" panose="02020603050405020304" pitchFamily="18" charset="0"/>
                <a:cs typeface="Times New Roman" panose="02020603050405020304" pitchFamily="18" charset="0"/>
              </a:rPr>
              <a:t> Kundu  BE1-22     </a:t>
            </a:r>
            <a:r>
              <a:rPr lang="en-US" sz="1500" b="1" dirty="0" err="1">
                <a:solidFill>
                  <a:schemeClr val="bg1"/>
                </a:solidFill>
                <a:latin typeface="Times New Roman" panose="02020603050405020304" pitchFamily="18" charset="0"/>
                <a:cs typeface="Times New Roman" panose="02020603050405020304" pitchFamily="18" charset="0"/>
              </a:rPr>
              <a:t>Siddhesh</a:t>
            </a:r>
            <a:r>
              <a:rPr lang="en-US" sz="1500" b="1" dirty="0">
                <a:solidFill>
                  <a:schemeClr val="bg1"/>
                </a:solidFill>
                <a:latin typeface="Times New Roman" panose="02020603050405020304" pitchFamily="18" charset="0"/>
                <a:cs typeface="Times New Roman" panose="02020603050405020304" pitchFamily="18" charset="0"/>
              </a:rPr>
              <a:t> Palekar  BE1-23     </a:t>
            </a:r>
            <a:r>
              <a:rPr lang="en-US" sz="1500" b="1" dirty="0" err="1">
                <a:solidFill>
                  <a:schemeClr val="bg1"/>
                </a:solidFill>
                <a:latin typeface="Times New Roman" panose="02020603050405020304" pitchFamily="18" charset="0"/>
                <a:cs typeface="Times New Roman" panose="02020603050405020304" pitchFamily="18" charset="0"/>
              </a:rPr>
              <a:t>Rishab</a:t>
            </a:r>
            <a:r>
              <a:rPr lang="en-US" sz="1500" b="1" dirty="0">
                <a:solidFill>
                  <a:schemeClr val="bg1"/>
                </a:solidFill>
                <a:latin typeface="Times New Roman" panose="02020603050405020304" pitchFamily="18" charset="0"/>
                <a:cs typeface="Times New Roman" panose="02020603050405020304" pitchFamily="18" charset="0"/>
              </a:rPr>
              <a:t> Shetty  BE1-24    Abhishek </a:t>
            </a:r>
            <a:r>
              <a:rPr lang="en-US" sz="1500" b="1" dirty="0" err="1">
                <a:solidFill>
                  <a:schemeClr val="bg1"/>
                </a:solidFill>
                <a:latin typeface="Times New Roman" panose="02020603050405020304" pitchFamily="18" charset="0"/>
                <a:cs typeface="Times New Roman" panose="02020603050405020304" pitchFamily="18" charset="0"/>
              </a:rPr>
              <a:t>Tapole</a:t>
            </a:r>
            <a:r>
              <a:rPr lang="en-US" sz="1500" b="1" dirty="0">
                <a:solidFill>
                  <a:schemeClr val="bg1"/>
                </a:solidFill>
                <a:latin typeface="Times New Roman" panose="02020603050405020304" pitchFamily="18" charset="0"/>
                <a:cs typeface="Times New Roman" panose="02020603050405020304" pitchFamily="18" charset="0"/>
              </a:rPr>
              <a:t>  BE1-29</a:t>
            </a:r>
          </a:p>
          <a:p>
            <a:pPr algn="ctr"/>
            <a:r>
              <a:rPr lang="en-US" sz="1500" b="1" dirty="0">
                <a:solidFill>
                  <a:schemeClr val="bg1"/>
                </a:solidFill>
                <a:latin typeface="Times New Roman" panose="02020603050405020304" pitchFamily="18" charset="0"/>
                <a:cs typeface="Times New Roman" panose="02020603050405020304" pitchFamily="18" charset="0"/>
              </a:rPr>
              <a:t>Under the Guidance of :  Prof. </a:t>
            </a:r>
            <a:r>
              <a:rPr lang="en-IN" sz="1600" b="1" i="0" dirty="0">
                <a:solidFill>
                  <a:schemeClr val="bg1"/>
                </a:solidFill>
                <a:effectLst/>
                <a:latin typeface="Times New Roman" panose="02020603050405020304" pitchFamily="18" charset="0"/>
                <a:cs typeface="Times New Roman" panose="02020603050405020304" pitchFamily="18" charset="0"/>
              </a:rPr>
              <a:t>Anita S. </a:t>
            </a:r>
            <a:r>
              <a:rPr lang="en-IN" sz="1600" b="1" i="0" dirty="0" err="1">
                <a:solidFill>
                  <a:schemeClr val="bg1"/>
                </a:solidFill>
                <a:effectLst/>
                <a:latin typeface="Times New Roman" panose="02020603050405020304" pitchFamily="18" charset="0"/>
                <a:cs typeface="Times New Roman" panose="02020603050405020304" pitchFamily="18" charset="0"/>
              </a:rPr>
              <a:t>Nalawade</a:t>
            </a:r>
            <a:r>
              <a:rPr lang="en-IN" sz="1600" b="1" dirty="0">
                <a:solidFill>
                  <a:schemeClr val="bg1"/>
                </a:solidFill>
                <a:latin typeface="Times New Roman" panose="02020603050405020304" pitchFamily="18" charset="0"/>
                <a:cs typeface="Times New Roman" panose="02020603050405020304" pitchFamily="18" charset="0"/>
              </a:rPr>
              <a:t> </a:t>
            </a:r>
            <a:endParaRPr lang="en-US" sz="15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77B2DA-F22C-4B23-A8D6-11308805EE2E}"/>
              </a:ext>
            </a:extLst>
          </p:cNvPr>
          <p:cNvSpPr txBox="1"/>
          <p:nvPr/>
        </p:nvSpPr>
        <p:spPr>
          <a:xfrm>
            <a:off x="0" y="2571750"/>
            <a:ext cx="5940056" cy="1077218"/>
          </a:xfrm>
          <a:prstGeom prst="rect">
            <a:avLst/>
          </a:prstGeom>
          <a:noFill/>
        </p:spPr>
        <p:txBody>
          <a:bodyPr wrap="square" rtlCol="0">
            <a:spAutoFit/>
          </a:bodyPr>
          <a:lstStyle/>
          <a:p>
            <a:r>
              <a:rPr lang="en-US" sz="3200" b="1" dirty="0">
                <a:ln w="10160">
                  <a:solidFill>
                    <a:schemeClr val="accent5"/>
                  </a:solidFill>
                  <a:prstDash val="solid"/>
                </a:ln>
                <a:solidFill>
                  <a:srgbClr val="FFFFFF"/>
                </a:solidFill>
                <a:effectLst>
                  <a:outerShdw blurRad="50800" dist="38100" algn="l" rotWithShape="0">
                    <a:prstClr val="black">
                      <a:alpha val="40000"/>
                    </a:prstClr>
                  </a:outerShdw>
                </a:effectLst>
                <a:latin typeface="Times New Roman" panose="02020603050405020304" pitchFamily="18" charset="0"/>
                <a:ea typeface="Arial"/>
                <a:cs typeface="Times New Roman" panose="02020603050405020304" pitchFamily="18" charset="0"/>
                <a:sym typeface="Arial"/>
              </a:rPr>
              <a:t>Ingenious Security Assistance for</a:t>
            </a:r>
            <a:br>
              <a:rPr lang="en-US" sz="3200" b="1" dirty="0">
                <a:ln w="10160">
                  <a:solidFill>
                    <a:schemeClr val="accent5"/>
                  </a:solidFill>
                  <a:prstDash val="solid"/>
                </a:ln>
                <a:solidFill>
                  <a:srgbClr val="FFFFFF"/>
                </a:solidFill>
                <a:effectLst>
                  <a:outerShdw blurRad="50800" dist="38100" algn="l" rotWithShape="0">
                    <a:prstClr val="black">
                      <a:alpha val="40000"/>
                    </a:prstClr>
                  </a:outerShdw>
                </a:effectLst>
                <a:latin typeface="Times New Roman" panose="02020603050405020304" pitchFamily="18" charset="0"/>
                <a:ea typeface="Arial"/>
                <a:cs typeface="Times New Roman" panose="02020603050405020304" pitchFamily="18" charset="0"/>
                <a:sym typeface="Arial"/>
              </a:rPr>
            </a:br>
            <a:r>
              <a:rPr lang="en-US" sz="3200" b="1" dirty="0">
                <a:ln w="10160">
                  <a:solidFill>
                    <a:schemeClr val="accent5"/>
                  </a:solidFill>
                  <a:prstDash val="solid"/>
                </a:ln>
                <a:solidFill>
                  <a:srgbClr val="FFFFFF"/>
                </a:solidFill>
                <a:effectLst>
                  <a:outerShdw blurRad="50800" dist="38100" algn="l" rotWithShape="0">
                    <a:prstClr val="black">
                      <a:alpha val="40000"/>
                    </a:prstClr>
                  </a:outerShdw>
                </a:effectLst>
                <a:latin typeface="Times New Roman" panose="02020603050405020304" pitchFamily="18" charset="0"/>
                <a:ea typeface="Arial"/>
                <a:cs typeface="Times New Roman" panose="02020603050405020304" pitchFamily="18" charset="0"/>
                <a:sym typeface="Arial"/>
              </a:rPr>
              <a:t>COVID-19.</a:t>
            </a:r>
            <a:endParaRPr lang="en-IN" sz="3200" b="1" dirty="0">
              <a:ln w="10160">
                <a:solidFill>
                  <a:schemeClr val="accent5"/>
                </a:solidFill>
                <a:prstDash val="solid"/>
              </a:ln>
              <a:solidFill>
                <a:srgbClr val="FFFFFF"/>
              </a:solidFill>
              <a:effectLst>
                <a:outerShdw blurRad="50800" dist="38100" algn="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EFE9F1E-1F04-413D-8826-D1E686B09C60}"/>
              </a:ext>
            </a:extLst>
          </p:cNvPr>
          <p:cNvPicPr>
            <a:picLocks noChangeAspect="1"/>
          </p:cNvPicPr>
          <p:nvPr/>
        </p:nvPicPr>
        <p:blipFill rotWithShape="1">
          <a:blip r:embed="rId2"/>
          <a:srcRect l="10285" t="1654" r="75581" b="76847"/>
          <a:stretch/>
        </p:blipFill>
        <p:spPr>
          <a:xfrm>
            <a:off x="155943" y="214432"/>
            <a:ext cx="1292412" cy="1105787"/>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E4CE-5D9F-4B52-806F-24CE8F1A2411}"/>
              </a:ext>
            </a:extLst>
          </p:cNvPr>
          <p:cNvSpPr>
            <a:spLocks noGrp="1"/>
          </p:cNvSpPr>
          <p:nvPr>
            <p:ph type="title"/>
          </p:nvPr>
        </p:nvSpPr>
        <p:spPr>
          <a:xfrm>
            <a:off x="411955" y="94153"/>
            <a:ext cx="6704649" cy="725349"/>
          </a:xfrm>
        </p:spPr>
        <p:txBody>
          <a:bodyPr/>
          <a:lstStyle/>
          <a:p>
            <a:pPr algn="ctr"/>
            <a:r>
              <a:rPr lang="en-US" b="1" dirty="0">
                <a:latin typeface="Times New Roman" panose="02020603050405020304" pitchFamily="18" charset="0"/>
                <a:cs typeface="Times New Roman" panose="02020603050405020304" pitchFamily="18" charset="0"/>
              </a:rPr>
              <a:t>RASPBERRY PI 3 B+</a:t>
            </a:r>
            <a:endParaRPr lang="en-IN" b="1" dirty="0"/>
          </a:p>
        </p:txBody>
      </p:sp>
      <p:graphicFrame>
        <p:nvGraphicFramePr>
          <p:cNvPr id="5" name="Table 4">
            <a:extLst>
              <a:ext uri="{FF2B5EF4-FFF2-40B4-BE49-F238E27FC236}">
                <a16:creationId xmlns:a16="http://schemas.microsoft.com/office/drawing/2014/main" id="{1B70E469-32ED-463D-8B39-2060E5098E5B}"/>
              </a:ext>
            </a:extLst>
          </p:cNvPr>
          <p:cNvGraphicFramePr>
            <a:graphicFrameLocks noGrp="1"/>
          </p:cNvGraphicFramePr>
          <p:nvPr>
            <p:extLst>
              <p:ext uri="{D42A27DB-BD31-4B8C-83A1-F6EECF244321}">
                <p14:modId xmlns:p14="http://schemas.microsoft.com/office/powerpoint/2010/main" val="3776484480"/>
              </p:ext>
            </p:extLst>
          </p:nvPr>
        </p:nvGraphicFramePr>
        <p:xfrm>
          <a:off x="176784" y="934847"/>
          <a:ext cx="7174992" cy="4114500"/>
        </p:xfrm>
        <a:graphic>
          <a:graphicData uri="http://schemas.openxmlformats.org/drawingml/2006/table">
            <a:tbl>
              <a:tblPr>
                <a:tableStyleId>{5940675A-B579-460E-94D1-54222C63F5DA}</a:tableStyleId>
              </a:tblPr>
              <a:tblGrid>
                <a:gridCol w="3587496">
                  <a:extLst>
                    <a:ext uri="{9D8B030D-6E8A-4147-A177-3AD203B41FA5}">
                      <a16:colId xmlns:a16="http://schemas.microsoft.com/office/drawing/2014/main" val="4258889610"/>
                    </a:ext>
                  </a:extLst>
                </a:gridCol>
                <a:gridCol w="3587496">
                  <a:extLst>
                    <a:ext uri="{9D8B030D-6E8A-4147-A177-3AD203B41FA5}">
                      <a16:colId xmlns:a16="http://schemas.microsoft.com/office/drawing/2014/main" val="1545478199"/>
                    </a:ext>
                  </a:extLst>
                </a:gridCol>
              </a:tblGrid>
              <a:tr h="390500">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CPU</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Quad Cortex A53 @ 1.2 </a:t>
                      </a:r>
                      <a:r>
                        <a:rPr lang="en-US" sz="1500" b="1" dirty="0" err="1">
                          <a:solidFill>
                            <a:schemeClr val="tx1"/>
                          </a:solidFill>
                          <a:latin typeface="Times New Roman" panose="02020603050405020304" pitchFamily="18" charset="0"/>
                          <a:cs typeface="Times New Roman" panose="02020603050405020304" pitchFamily="18" charset="0"/>
                          <a:sym typeface="Times New Roman"/>
                        </a:rPr>
                        <a:t>Ghz</a:t>
                      </a:r>
                      <a:r>
                        <a:rPr lang="en-US" sz="1500" b="1" dirty="0">
                          <a:solidFill>
                            <a:schemeClr val="tx1"/>
                          </a:solidFill>
                          <a:latin typeface="Times New Roman" panose="02020603050405020304" pitchFamily="18" charset="0"/>
                          <a:cs typeface="Times New Roman" panose="02020603050405020304" pitchFamily="18" charset="0"/>
                          <a:sym typeface="Times New Roman"/>
                        </a:rPr>
                        <a:t> </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688188600"/>
                  </a:ext>
                </a:extLst>
              </a:tr>
              <a:tr h="390500">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Instruction Set</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ARMv8-A</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278928315"/>
                  </a:ext>
                </a:extLst>
              </a:tr>
              <a:tr h="390500">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GPU</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400 MHz </a:t>
                      </a:r>
                      <a:r>
                        <a:rPr lang="en-US" sz="1500" b="1" dirty="0" err="1">
                          <a:solidFill>
                            <a:schemeClr val="tx1"/>
                          </a:solidFill>
                          <a:latin typeface="Times New Roman" panose="02020603050405020304" pitchFamily="18" charset="0"/>
                          <a:cs typeface="Times New Roman" panose="02020603050405020304" pitchFamily="18" charset="0"/>
                          <a:sym typeface="Times New Roman"/>
                        </a:rPr>
                        <a:t>VideoCore</a:t>
                      </a:r>
                      <a:r>
                        <a:rPr lang="en-US" sz="1500" b="1" dirty="0">
                          <a:solidFill>
                            <a:schemeClr val="tx1"/>
                          </a:solidFill>
                          <a:latin typeface="Times New Roman" panose="02020603050405020304" pitchFamily="18" charset="0"/>
                          <a:cs typeface="Times New Roman" panose="02020603050405020304" pitchFamily="18" charset="0"/>
                          <a:sym typeface="Times New Roman"/>
                        </a:rPr>
                        <a:t> IV</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2455428550"/>
                  </a:ext>
                </a:extLst>
              </a:tr>
              <a:tr h="390500">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RAM</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1 GB SDRAM</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758075066"/>
                  </a:ext>
                </a:extLst>
              </a:tr>
              <a:tr h="390500">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Storage </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Micro-</a:t>
                      </a:r>
                      <a:r>
                        <a:rPr lang="en-US" sz="1500" b="1" dirty="0" err="1">
                          <a:solidFill>
                            <a:schemeClr val="tx1"/>
                          </a:solidFill>
                          <a:latin typeface="Times New Roman" panose="02020603050405020304" pitchFamily="18" charset="0"/>
                          <a:cs typeface="Times New Roman" panose="02020603050405020304" pitchFamily="18" charset="0"/>
                          <a:sym typeface="Times New Roman"/>
                        </a:rPr>
                        <a:t>sd</a:t>
                      </a:r>
                      <a:r>
                        <a:rPr lang="en-US" sz="1500" b="1" dirty="0">
                          <a:solidFill>
                            <a:schemeClr val="tx1"/>
                          </a:solidFill>
                          <a:latin typeface="Times New Roman" panose="02020603050405020304" pitchFamily="18" charset="0"/>
                          <a:cs typeface="Times New Roman" panose="02020603050405020304" pitchFamily="18" charset="0"/>
                          <a:sym typeface="Times New Roman"/>
                        </a:rPr>
                        <a:t> (16 GB)</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805287690"/>
                  </a:ext>
                </a:extLst>
              </a:tr>
              <a:tr h="390500">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Ethernet</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10/100</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2154846235"/>
                  </a:ext>
                </a:extLst>
              </a:tr>
              <a:tr h="390500">
                <a:tc>
                  <a:txBody>
                    <a:bodyPr/>
                    <a:lstStyle/>
                    <a:p>
                      <a:pPr marL="0" lvl="0" indent="0" algn="ctr" rtl="0">
                        <a:spcBef>
                          <a:spcPts val="0"/>
                        </a:spcBef>
                        <a:spcAft>
                          <a:spcPts val="0"/>
                        </a:spcAft>
                        <a:buNone/>
                      </a:pPr>
                      <a:r>
                        <a:rPr lang="en-US" sz="1500" b="1">
                          <a:solidFill>
                            <a:schemeClr val="tx1"/>
                          </a:solidFill>
                          <a:latin typeface="Times New Roman" panose="02020603050405020304" pitchFamily="18" charset="0"/>
                          <a:cs typeface="Times New Roman" panose="02020603050405020304" pitchFamily="18" charset="0"/>
                          <a:sym typeface="Times New Roman"/>
                        </a:rPr>
                        <a:t>Wireless</a:t>
                      </a:r>
                      <a:endParaRPr sz="1500" b="1">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802.11n / Bluetooth 4.0</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58693629"/>
                  </a:ext>
                </a:extLst>
              </a:tr>
              <a:tr h="390500">
                <a:tc>
                  <a:txBody>
                    <a:bodyPr/>
                    <a:lstStyle/>
                    <a:p>
                      <a:pPr marL="0" lvl="0" indent="0" algn="ctr" rtl="0">
                        <a:spcBef>
                          <a:spcPts val="0"/>
                        </a:spcBef>
                        <a:spcAft>
                          <a:spcPts val="0"/>
                        </a:spcAft>
                        <a:buNone/>
                      </a:pPr>
                      <a:r>
                        <a:rPr lang="en-US" sz="1500" b="1">
                          <a:solidFill>
                            <a:schemeClr val="tx1"/>
                          </a:solidFill>
                          <a:latin typeface="Times New Roman" panose="02020603050405020304" pitchFamily="18" charset="0"/>
                          <a:cs typeface="Times New Roman" panose="02020603050405020304" pitchFamily="18" charset="0"/>
                          <a:sym typeface="Times New Roman"/>
                        </a:rPr>
                        <a:t>Video Output</a:t>
                      </a:r>
                      <a:endParaRPr sz="1500" b="1">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HDMI / Composite</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2682346301"/>
                  </a:ext>
                </a:extLst>
              </a:tr>
              <a:tr h="390500">
                <a:tc>
                  <a:txBody>
                    <a:bodyPr/>
                    <a:lstStyle/>
                    <a:p>
                      <a:pPr marL="0" lvl="0" indent="0" algn="ctr" rtl="0">
                        <a:spcBef>
                          <a:spcPts val="0"/>
                        </a:spcBef>
                        <a:spcAft>
                          <a:spcPts val="0"/>
                        </a:spcAft>
                        <a:buNone/>
                      </a:pPr>
                      <a:r>
                        <a:rPr lang="en-US" sz="1500" b="1">
                          <a:solidFill>
                            <a:schemeClr val="tx1"/>
                          </a:solidFill>
                          <a:latin typeface="Times New Roman" panose="02020603050405020304" pitchFamily="18" charset="0"/>
                          <a:cs typeface="Times New Roman" panose="02020603050405020304" pitchFamily="18" charset="0"/>
                          <a:sym typeface="Times New Roman"/>
                        </a:rPr>
                        <a:t>Audio Output</a:t>
                      </a:r>
                      <a:endParaRPr sz="1500" b="1">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HDMI / Headphone</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3227522988"/>
                  </a:ext>
                </a:extLst>
              </a:tr>
              <a:tr h="0">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GPIO</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spcBef>
                          <a:spcPts val="0"/>
                        </a:spcBef>
                        <a:spcAft>
                          <a:spcPts val="0"/>
                        </a:spcAft>
                        <a:buNone/>
                      </a:pPr>
                      <a:r>
                        <a:rPr lang="en-US" sz="1500" b="1" dirty="0">
                          <a:solidFill>
                            <a:schemeClr val="tx1"/>
                          </a:solidFill>
                          <a:latin typeface="Times New Roman" panose="02020603050405020304" pitchFamily="18" charset="0"/>
                          <a:cs typeface="Times New Roman" panose="02020603050405020304" pitchFamily="18" charset="0"/>
                          <a:sym typeface="Times New Roman"/>
                        </a:rPr>
                        <a:t>40</a:t>
                      </a:r>
                      <a:endParaRPr sz="15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2865156120"/>
                  </a:ext>
                </a:extLst>
              </a:tr>
            </a:tbl>
          </a:graphicData>
        </a:graphic>
      </p:graphicFrame>
      <p:pic>
        <p:nvPicPr>
          <p:cNvPr id="6" name="Google Shape;144;p21">
            <a:extLst>
              <a:ext uri="{FF2B5EF4-FFF2-40B4-BE49-F238E27FC236}">
                <a16:creationId xmlns:a16="http://schemas.microsoft.com/office/drawing/2014/main" id="{D733B38E-9948-4859-8A1B-ED6EB6607D64}"/>
              </a:ext>
            </a:extLst>
          </p:cNvPr>
          <p:cNvPicPr preferRelativeResize="0">
            <a:picLocks noGrp="1"/>
          </p:cNvPicPr>
          <p:nvPr>
            <p:ph idx="1"/>
          </p:nvPr>
        </p:nvPicPr>
        <p:blipFill>
          <a:blip r:embed="rId2">
            <a:alphaModFix/>
          </a:blip>
          <a:stretch>
            <a:fillRect/>
          </a:stretch>
        </p:blipFill>
        <p:spPr>
          <a:xfrm>
            <a:off x="6705953" y="94153"/>
            <a:ext cx="821302" cy="676392"/>
          </a:xfrm>
          <a:prstGeom prst="rect">
            <a:avLst/>
          </a:prstGeom>
          <a:noFill/>
          <a:ln>
            <a:noFill/>
          </a:ln>
        </p:spPr>
      </p:pic>
    </p:spTree>
    <p:extLst>
      <p:ext uri="{BB962C8B-B14F-4D97-AF65-F5344CB8AC3E}">
        <p14:creationId xmlns:p14="http://schemas.microsoft.com/office/powerpoint/2010/main" val="359048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37;p20">
            <a:extLst>
              <a:ext uri="{FF2B5EF4-FFF2-40B4-BE49-F238E27FC236}">
                <a16:creationId xmlns:a16="http://schemas.microsoft.com/office/drawing/2014/main" id="{7E37DE02-51F1-43CC-ACAB-027421FAF1A7}"/>
              </a:ext>
            </a:extLst>
          </p:cNvPr>
          <p:cNvPicPr preferRelativeResize="0"/>
          <p:nvPr/>
        </p:nvPicPr>
        <p:blipFill rotWithShape="1">
          <a:blip r:embed="rId2">
            <a:alphaModFix/>
          </a:blip>
          <a:srcRect l="24012" t="19179" r="23966" b="12177"/>
          <a:stretch/>
        </p:blipFill>
        <p:spPr>
          <a:xfrm>
            <a:off x="436127" y="402336"/>
            <a:ext cx="6704649" cy="4338828"/>
          </a:xfrm>
          <a:prstGeom prst="rect">
            <a:avLst/>
          </a:prstGeom>
          <a:noFill/>
          <a:ln>
            <a:noFill/>
          </a:ln>
        </p:spPr>
      </p:pic>
    </p:spTree>
    <p:extLst>
      <p:ext uri="{BB962C8B-B14F-4D97-AF65-F5344CB8AC3E}">
        <p14:creationId xmlns:p14="http://schemas.microsoft.com/office/powerpoint/2010/main" val="110163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C21E-1B17-448C-9DBD-D45CC4195B7C}"/>
              </a:ext>
            </a:extLst>
          </p:cNvPr>
          <p:cNvSpPr>
            <a:spLocks noGrp="1"/>
          </p:cNvSpPr>
          <p:nvPr>
            <p:ph type="title"/>
          </p:nvPr>
        </p:nvSpPr>
        <p:spPr>
          <a:xfrm>
            <a:off x="457200" y="114569"/>
            <a:ext cx="7006856" cy="725349"/>
          </a:xfrm>
        </p:spPr>
        <p:txBody>
          <a:bodyPr>
            <a:normAutofit fontScale="90000"/>
          </a:bodyPr>
          <a:lstStyle/>
          <a:p>
            <a:pPr algn="ctr"/>
            <a:r>
              <a:rPr lang="en-US" sz="4000" b="1" dirty="0">
                <a:latin typeface="Times New Roman" panose="02020603050405020304" pitchFamily="18" charset="0"/>
                <a:cs typeface="Times New Roman" panose="02020603050405020304" pitchFamily="18" charset="0"/>
              </a:rPr>
              <a:t>RASPBERRY PI CAMERA MODULE</a:t>
            </a:r>
            <a:endParaRPr lang="en-IN" sz="4000" b="1" dirty="0">
              <a:latin typeface="Times New Roman" panose="02020603050405020304" pitchFamily="18" charset="0"/>
              <a:cs typeface="Times New Roman" panose="02020603050405020304" pitchFamily="18" charset="0"/>
            </a:endParaRPr>
          </a:p>
        </p:txBody>
      </p:sp>
      <p:pic>
        <p:nvPicPr>
          <p:cNvPr id="4" name="Google Shape;158;p23">
            <a:extLst>
              <a:ext uri="{FF2B5EF4-FFF2-40B4-BE49-F238E27FC236}">
                <a16:creationId xmlns:a16="http://schemas.microsoft.com/office/drawing/2014/main" id="{0E97ED9F-9499-45FF-AEE1-9CA7E94B95D2}"/>
              </a:ext>
            </a:extLst>
          </p:cNvPr>
          <p:cNvPicPr preferRelativeResize="0"/>
          <p:nvPr/>
        </p:nvPicPr>
        <p:blipFill>
          <a:blip r:embed="rId2">
            <a:alphaModFix/>
          </a:blip>
          <a:stretch>
            <a:fillRect/>
          </a:stretch>
        </p:blipFill>
        <p:spPr>
          <a:xfrm>
            <a:off x="5550194" y="1678725"/>
            <a:ext cx="1861813" cy="1786050"/>
          </a:xfrm>
          <a:prstGeom prst="rect">
            <a:avLst/>
          </a:prstGeom>
          <a:noFill/>
          <a:ln>
            <a:noFill/>
          </a:ln>
        </p:spPr>
      </p:pic>
      <p:graphicFrame>
        <p:nvGraphicFramePr>
          <p:cNvPr id="5" name="Table 4">
            <a:extLst>
              <a:ext uri="{FF2B5EF4-FFF2-40B4-BE49-F238E27FC236}">
                <a16:creationId xmlns:a16="http://schemas.microsoft.com/office/drawing/2014/main" id="{E0B48538-C1D6-4002-AA58-4274F6C3A492}"/>
              </a:ext>
            </a:extLst>
          </p:cNvPr>
          <p:cNvGraphicFramePr>
            <a:graphicFrameLocks noGrp="1"/>
          </p:cNvGraphicFramePr>
          <p:nvPr>
            <p:extLst>
              <p:ext uri="{D42A27DB-BD31-4B8C-83A1-F6EECF244321}">
                <p14:modId xmlns:p14="http://schemas.microsoft.com/office/powerpoint/2010/main" val="1420203428"/>
              </p:ext>
            </p:extLst>
          </p:nvPr>
        </p:nvGraphicFramePr>
        <p:xfrm>
          <a:off x="457200" y="1021946"/>
          <a:ext cx="4284922" cy="4121554"/>
        </p:xfrm>
        <a:graphic>
          <a:graphicData uri="http://schemas.openxmlformats.org/drawingml/2006/table">
            <a:tbl>
              <a:tblPr>
                <a:noFill/>
              </a:tblPr>
              <a:tblGrid>
                <a:gridCol w="2142461">
                  <a:extLst>
                    <a:ext uri="{9D8B030D-6E8A-4147-A177-3AD203B41FA5}">
                      <a16:colId xmlns:a16="http://schemas.microsoft.com/office/drawing/2014/main" val="2536236765"/>
                    </a:ext>
                  </a:extLst>
                </a:gridCol>
                <a:gridCol w="2142461">
                  <a:extLst>
                    <a:ext uri="{9D8B030D-6E8A-4147-A177-3AD203B41FA5}">
                      <a16:colId xmlns:a16="http://schemas.microsoft.com/office/drawing/2014/main" val="2045490227"/>
                    </a:ext>
                  </a:extLst>
                </a:gridCol>
              </a:tblGrid>
              <a:tr h="431378">
                <a:tc>
                  <a:txBody>
                    <a:bodyPr/>
                    <a:lstStyle/>
                    <a:p>
                      <a:pPr marL="0" lvl="0" indent="0" algn="l" rtl="0">
                        <a:spcBef>
                          <a:spcPts val="0"/>
                        </a:spcBef>
                        <a:spcAft>
                          <a:spcPts val="0"/>
                        </a:spcAft>
                        <a:buNone/>
                      </a:pPr>
                      <a:r>
                        <a:rPr lang="en-US" sz="1600" dirty="0">
                          <a:latin typeface="Times New Roman"/>
                          <a:ea typeface="Times New Roman"/>
                          <a:cs typeface="Times New Roman"/>
                          <a:sym typeface="Times New Roman"/>
                        </a:rPr>
                        <a:t>Still Resolution</a:t>
                      </a:r>
                    </a:p>
                  </a:txBody>
                  <a:tcPr marL="91425" marR="91425" marT="91425" marB="91425"/>
                </a:tc>
                <a:tc>
                  <a:txBody>
                    <a:bodyPr/>
                    <a:lstStyle/>
                    <a:p>
                      <a:pPr marL="0" lvl="0" indent="0" algn="l" rtl="0">
                        <a:spcBef>
                          <a:spcPts val="0"/>
                        </a:spcBef>
                        <a:spcAft>
                          <a:spcPts val="0"/>
                        </a:spcAft>
                        <a:buNone/>
                      </a:pPr>
                      <a:r>
                        <a:rPr lang="en-US" sz="1600" dirty="0">
                          <a:latin typeface="Times New Roman"/>
                          <a:ea typeface="Times New Roman"/>
                          <a:cs typeface="Times New Roman"/>
                          <a:sym typeface="Times New Roman"/>
                        </a:rPr>
                        <a:t>5 megapixel</a:t>
                      </a:r>
                      <a:endParaRPr sz="16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2667667867"/>
                  </a:ext>
                </a:extLst>
              </a:tr>
              <a:tr h="653616">
                <a:tc>
                  <a:txBody>
                    <a:bodyPr/>
                    <a:lstStyle/>
                    <a:p>
                      <a:pPr marL="0" lvl="0" indent="0" algn="l" rtl="0">
                        <a:spcBef>
                          <a:spcPts val="0"/>
                        </a:spcBef>
                        <a:spcAft>
                          <a:spcPts val="0"/>
                        </a:spcAft>
                        <a:buNone/>
                      </a:pPr>
                      <a:r>
                        <a:rPr lang="en-US" sz="1600" dirty="0">
                          <a:latin typeface="Times New Roman"/>
                          <a:ea typeface="Times New Roman"/>
                          <a:cs typeface="Times New Roman"/>
                          <a:sym typeface="Times New Roman"/>
                        </a:rPr>
                        <a:t>Video Mode</a:t>
                      </a:r>
                      <a:endParaRPr sz="16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600" dirty="0">
                          <a:solidFill>
                            <a:srgbClr val="222222"/>
                          </a:solidFill>
                          <a:highlight>
                            <a:srgbClr val="F2F1F0"/>
                          </a:highlight>
                          <a:latin typeface="Times New Roman"/>
                          <a:ea typeface="Times New Roman"/>
                          <a:cs typeface="Times New Roman"/>
                          <a:sym typeface="Times New Roman"/>
                        </a:rPr>
                        <a:t>1080p30, 720p60 and 640 × 480p60/90</a:t>
                      </a:r>
                      <a:endParaRPr sz="16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2886473521"/>
                  </a:ext>
                </a:extLst>
              </a:tr>
              <a:tr h="431378">
                <a:tc>
                  <a:txBody>
                    <a:bodyPr/>
                    <a:lstStyle/>
                    <a:p>
                      <a:pPr marL="0" lvl="0" indent="0" algn="l" rtl="0">
                        <a:spcBef>
                          <a:spcPts val="0"/>
                        </a:spcBef>
                        <a:spcAft>
                          <a:spcPts val="0"/>
                        </a:spcAft>
                        <a:buNone/>
                      </a:pPr>
                      <a:r>
                        <a:rPr lang="en-US" sz="1600" dirty="0">
                          <a:latin typeface="Times New Roman"/>
                          <a:ea typeface="Times New Roman"/>
                          <a:cs typeface="Times New Roman"/>
                          <a:sym typeface="Times New Roman"/>
                        </a:rPr>
                        <a:t>Sensor</a:t>
                      </a:r>
                      <a:endParaRPr sz="16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600">
                          <a:solidFill>
                            <a:srgbClr val="222222"/>
                          </a:solidFill>
                          <a:highlight>
                            <a:srgbClr val="F2F1F0"/>
                          </a:highlight>
                          <a:latin typeface="Times New Roman"/>
                          <a:ea typeface="Times New Roman"/>
                          <a:cs typeface="Times New Roman"/>
                          <a:sym typeface="Times New Roman"/>
                        </a:rPr>
                        <a:t>OmniVision OV5647</a:t>
                      </a:r>
                      <a:endParaRPr sz="16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3043069658"/>
                  </a:ext>
                </a:extLst>
              </a:tr>
              <a:tr h="431378">
                <a:tc>
                  <a:txBody>
                    <a:bodyPr/>
                    <a:lstStyle/>
                    <a:p>
                      <a:pPr marL="0" lvl="0" indent="0" algn="l" rtl="0">
                        <a:spcBef>
                          <a:spcPts val="0"/>
                        </a:spcBef>
                        <a:spcAft>
                          <a:spcPts val="0"/>
                        </a:spcAft>
                        <a:buNone/>
                      </a:pPr>
                      <a:r>
                        <a:rPr lang="en-US" sz="1600">
                          <a:latin typeface="Times New Roman"/>
                          <a:ea typeface="Times New Roman"/>
                          <a:cs typeface="Times New Roman"/>
                          <a:sym typeface="Times New Roman"/>
                        </a:rPr>
                        <a:t>Sensor Resolution</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600" dirty="0">
                          <a:solidFill>
                            <a:srgbClr val="222222"/>
                          </a:solidFill>
                          <a:highlight>
                            <a:srgbClr val="F2F1F0"/>
                          </a:highlight>
                          <a:latin typeface="Times New Roman"/>
                          <a:ea typeface="Times New Roman"/>
                          <a:cs typeface="Times New Roman"/>
                          <a:sym typeface="Times New Roman"/>
                        </a:rPr>
                        <a:t>2592 × 1944 pixels</a:t>
                      </a:r>
                      <a:endParaRPr sz="16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255363781"/>
                  </a:ext>
                </a:extLst>
              </a:tr>
              <a:tr h="431378">
                <a:tc>
                  <a:txBody>
                    <a:bodyPr/>
                    <a:lstStyle/>
                    <a:p>
                      <a:pPr marL="0" lvl="0" indent="0" algn="l" rtl="0">
                        <a:spcBef>
                          <a:spcPts val="0"/>
                        </a:spcBef>
                        <a:spcAft>
                          <a:spcPts val="0"/>
                        </a:spcAft>
                        <a:buNone/>
                      </a:pPr>
                      <a:r>
                        <a:rPr lang="en-US" sz="1600">
                          <a:latin typeface="Times New Roman"/>
                          <a:ea typeface="Times New Roman"/>
                          <a:cs typeface="Times New Roman"/>
                          <a:sym typeface="Times New Roman"/>
                        </a:rPr>
                        <a:t>Sensor Image Area</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600" dirty="0">
                          <a:solidFill>
                            <a:srgbClr val="222222"/>
                          </a:solidFill>
                          <a:highlight>
                            <a:srgbClr val="F2F1F0"/>
                          </a:highlight>
                          <a:latin typeface="Times New Roman"/>
                          <a:ea typeface="Times New Roman"/>
                          <a:cs typeface="Times New Roman"/>
                          <a:sym typeface="Times New Roman"/>
                        </a:rPr>
                        <a:t>3.76 × 2.74 mm</a:t>
                      </a:r>
                      <a:endParaRPr sz="16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3721326827"/>
                  </a:ext>
                </a:extLst>
              </a:tr>
              <a:tr h="431378">
                <a:tc>
                  <a:txBody>
                    <a:bodyPr/>
                    <a:lstStyle/>
                    <a:p>
                      <a:pPr marL="0" lvl="0" indent="0" algn="l" rtl="0">
                        <a:spcBef>
                          <a:spcPts val="0"/>
                        </a:spcBef>
                        <a:spcAft>
                          <a:spcPts val="0"/>
                        </a:spcAft>
                        <a:buNone/>
                      </a:pPr>
                      <a:r>
                        <a:rPr lang="en-US" sz="1600">
                          <a:latin typeface="Times New Roman"/>
                          <a:ea typeface="Times New Roman"/>
                          <a:cs typeface="Times New Roman"/>
                          <a:sym typeface="Times New Roman"/>
                        </a:rPr>
                        <a:t>Pixel Size</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600" dirty="0">
                          <a:solidFill>
                            <a:srgbClr val="222222"/>
                          </a:solidFill>
                          <a:highlight>
                            <a:srgbClr val="F2F1F0"/>
                          </a:highlight>
                          <a:latin typeface="Times New Roman"/>
                          <a:ea typeface="Times New Roman"/>
                          <a:cs typeface="Times New Roman"/>
                          <a:sym typeface="Times New Roman"/>
                        </a:rPr>
                        <a:t>1.4 µm × 1.4 µm</a:t>
                      </a:r>
                      <a:endParaRPr sz="16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502402729"/>
                  </a:ext>
                </a:extLst>
              </a:tr>
              <a:tr h="431378">
                <a:tc>
                  <a:txBody>
                    <a:bodyPr/>
                    <a:lstStyle/>
                    <a:p>
                      <a:pPr marL="0" lvl="0" indent="0" algn="l" rtl="0">
                        <a:spcBef>
                          <a:spcPts val="0"/>
                        </a:spcBef>
                        <a:spcAft>
                          <a:spcPts val="0"/>
                        </a:spcAft>
                        <a:buNone/>
                      </a:pPr>
                      <a:r>
                        <a:rPr lang="en-US" sz="1600">
                          <a:latin typeface="Times New Roman"/>
                          <a:ea typeface="Times New Roman"/>
                          <a:cs typeface="Times New Roman"/>
                          <a:sym typeface="Times New Roman"/>
                        </a:rPr>
                        <a:t>Optical Size</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600" dirty="0">
                          <a:solidFill>
                            <a:srgbClr val="222222"/>
                          </a:solidFill>
                          <a:highlight>
                            <a:srgbClr val="F2F1F0"/>
                          </a:highlight>
                          <a:latin typeface="Times New Roman"/>
                          <a:ea typeface="Times New Roman"/>
                          <a:cs typeface="Times New Roman"/>
                          <a:sym typeface="Times New Roman"/>
                        </a:rPr>
                        <a:t>1/4"</a:t>
                      </a:r>
                      <a:endParaRPr sz="16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4135602089"/>
                  </a:ext>
                </a:extLst>
              </a:tr>
              <a:tr h="431378">
                <a:tc>
                  <a:txBody>
                    <a:bodyPr/>
                    <a:lstStyle/>
                    <a:p>
                      <a:pPr marL="0" lvl="0" indent="0" algn="l" rtl="0">
                        <a:spcBef>
                          <a:spcPts val="0"/>
                        </a:spcBef>
                        <a:spcAft>
                          <a:spcPts val="0"/>
                        </a:spcAft>
                        <a:buNone/>
                      </a:pPr>
                      <a:r>
                        <a:rPr lang="en-US" sz="1600">
                          <a:latin typeface="Times New Roman"/>
                          <a:ea typeface="Times New Roman"/>
                          <a:cs typeface="Times New Roman"/>
                          <a:sym typeface="Times New Roman"/>
                        </a:rPr>
                        <a:t>Dynamic Range</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600" dirty="0">
                          <a:solidFill>
                            <a:srgbClr val="222222"/>
                          </a:solidFill>
                          <a:highlight>
                            <a:srgbClr val="F2F1F0"/>
                          </a:highlight>
                          <a:latin typeface="Times New Roman"/>
                          <a:ea typeface="Times New Roman"/>
                          <a:cs typeface="Times New Roman"/>
                          <a:sym typeface="Times New Roman"/>
                        </a:rPr>
                        <a:t>67 dB @ 8x gain</a:t>
                      </a:r>
                      <a:endParaRPr sz="16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947699033"/>
                  </a:ext>
                </a:extLst>
              </a:tr>
              <a:tr h="431378">
                <a:tc>
                  <a:txBody>
                    <a:bodyPr/>
                    <a:lstStyle/>
                    <a:p>
                      <a:pPr marL="0" lvl="0" indent="0" algn="l" rtl="0">
                        <a:spcBef>
                          <a:spcPts val="0"/>
                        </a:spcBef>
                        <a:spcAft>
                          <a:spcPts val="0"/>
                        </a:spcAft>
                        <a:buNone/>
                      </a:pPr>
                      <a:r>
                        <a:rPr lang="en-US" sz="1600" dirty="0">
                          <a:latin typeface="Times New Roman"/>
                          <a:ea typeface="Times New Roman"/>
                          <a:cs typeface="Times New Roman"/>
                          <a:sym typeface="Times New Roman"/>
                        </a:rPr>
                        <a:t>Sensitivity</a:t>
                      </a:r>
                      <a:endParaRPr sz="16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600" dirty="0">
                          <a:solidFill>
                            <a:srgbClr val="222222"/>
                          </a:solidFill>
                          <a:highlight>
                            <a:srgbClr val="F2F1F0"/>
                          </a:highlight>
                          <a:latin typeface="Times New Roman"/>
                          <a:ea typeface="Times New Roman"/>
                          <a:cs typeface="Times New Roman"/>
                          <a:sym typeface="Times New Roman"/>
                        </a:rPr>
                        <a:t>680 mV/lux-sec</a:t>
                      </a:r>
                      <a:endParaRPr sz="16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2818493071"/>
                  </a:ext>
                </a:extLst>
              </a:tr>
            </a:tbl>
          </a:graphicData>
        </a:graphic>
      </p:graphicFrame>
    </p:spTree>
    <p:extLst>
      <p:ext uri="{BB962C8B-B14F-4D97-AF65-F5344CB8AC3E}">
        <p14:creationId xmlns:p14="http://schemas.microsoft.com/office/powerpoint/2010/main" val="1345328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D64F-071A-4536-8AD7-E338CCE5A6B5}"/>
              </a:ext>
            </a:extLst>
          </p:cNvPr>
          <p:cNvSpPr>
            <a:spLocks noGrp="1"/>
          </p:cNvSpPr>
          <p:nvPr>
            <p:ph type="title"/>
          </p:nvPr>
        </p:nvSpPr>
        <p:spPr>
          <a:xfrm>
            <a:off x="375684" y="330851"/>
            <a:ext cx="6972356" cy="725349"/>
          </a:xfrm>
        </p:spPr>
        <p:txBody>
          <a:bodyPr>
            <a:noAutofit/>
          </a:bodyPr>
          <a:lstStyle/>
          <a:p>
            <a:pPr algn="ctr"/>
            <a:r>
              <a:rPr lang="en-US" b="1" dirty="0">
                <a:latin typeface="Times New Roman" panose="02020603050405020304" pitchFamily="18" charset="0"/>
                <a:cs typeface="Times New Roman" panose="02020603050405020304" pitchFamily="18" charset="0"/>
              </a:rPr>
              <a:t>ULTRASONIC SENSOR(HCSR04)</a:t>
            </a:r>
            <a:endParaRPr lang="en-IN"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B4D7B9D9-489F-4D47-BE0B-24AF87ED4D98}"/>
              </a:ext>
            </a:extLst>
          </p:cNvPr>
          <p:cNvGraphicFramePr>
            <a:graphicFrameLocks noGrp="1"/>
          </p:cNvGraphicFramePr>
          <p:nvPr>
            <p:extLst>
              <p:ext uri="{D42A27DB-BD31-4B8C-83A1-F6EECF244321}">
                <p14:modId xmlns:p14="http://schemas.microsoft.com/office/powerpoint/2010/main" val="10558463"/>
              </p:ext>
            </p:extLst>
          </p:nvPr>
        </p:nvGraphicFramePr>
        <p:xfrm>
          <a:off x="91440" y="1725093"/>
          <a:ext cx="4675632" cy="2145792"/>
        </p:xfrm>
        <a:graphic>
          <a:graphicData uri="http://schemas.openxmlformats.org/drawingml/2006/table">
            <a:tbl>
              <a:tblPr>
                <a:noFill/>
              </a:tblPr>
              <a:tblGrid>
                <a:gridCol w="2337816">
                  <a:extLst>
                    <a:ext uri="{9D8B030D-6E8A-4147-A177-3AD203B41FA5}">
                      <a16:colId xmlns:a16="http://schemas.microsoft.com/office/drawing/2014/main" val="1100915474"/>
                    </a:ext>
                  </a:extLst>
                </a:gridCol>
                <a:gridCol w="2337816">
                  <a:extLst>
                    <a:ext uri="{9D8B030D-6E8A-4147-A177-3AD203B41FA5}">
                      <a16:colId xmlns:a16="http://schemas.microsoft.com/office/drawing/2014/main" val="2844190045"/>
                    </a:ext>
                  </a:extLst>
                </a:gridCol>
              </a:tblGrid>
              <a:tr h="715264">
                <a:tc>
                  <a:txBody>
                    <a:bodyPr/>
                    <a:lstStyle/>
                    <a:p>
                      <a:pPr marL="0" lvl="0" indent="0" algn="ctr" rtl="0">
                        <a:spcBef>
                          <a:spcPts val="0"/>
                        </a:spcBef>
                        <a:spcAft>
                          <a:spcPts val="0"/>
                        </a:spcAft>
                        <a:buNone/>
                      </a:pPr>
                      <a:r>
                        <a:rPr lang="en-US" sz="2800" dirty="0">
                          <a:latin typeface="Times New Roman"/>
                          <a:ea typeface="Times New Roman"/>
                          <a:cs typeface="Times New Roman"/>
                          <a:sym typeface="Times New Roman"/>
                        </a:rPr>
                        <a:t>Power supply </a:t>
                      </a:r>
                      <a:endParaRPr sz="2800" dirty="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sz="2800" dirty="0">
                          <a:latin typeface="Times New Roman"/>
                          <a:ea typeface="Times New Roman"/>
                          <a:cs typeface="Times New Roman"/>
                          <a:sym typeface="Times New Roman"/>
                        </a:rPr>
                        <a:t>5v</a:t>
                      </a:r>
                      <a:endParaRPr sz="28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927063177"/>
                  </a:ext>
                </a:extLst>
              </a:tr>
              <a:tr h="715264">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Range </a:t>
                      </a:r>
                      <a:endParaRPr sz="28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sz="2800" dirty="0">
                          <a:latin typeface="Times New Roman"/>
                          <a:ea typeface="Times New Roman"/>
                          <a:cs typeface="Times New Roman"/>
                          <a:sym typeface="Times New Roman"/>
                        </a:rPr>
                        <a:t>2 cm - 400 cm</a:t>
                      </a:r>
                      <a:endParaRPr sz="28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563379164"/>
                  </a:ext>
                </a:extLst>
              </a:tr>
              <a:tr h="715264">
                <a:tc>
                  <a:txBody>
                    <a:bodyPr/>
                    <a:lstStyle/>
                    <a:p>
                      <a:pPr marL="0" lvl="0" indent="0" algn="ctr" rtl="0">
                        <a:spcBef>
                          <a:spcPts val="0"/>
                        </a:spcBef>
                        <a:spcAft>
                          <a:spcPts val="0"/>
                        </a:spcAft>
                        <a:buNone/>
                      </a:pPr>
                      <a:r>
                        <a:rPr lang="en-US" sz="2800">
                          <a:solidFill>
                            <a:srgbClr val="202124"/>
                          </a:solidFill>
                          <a:highlight>
                            <a:srgbClr val="FFFFFF"/>
                          </a:highlight>
                          <a:latin typeface="Times New Roman"/>
                          <a:ea typeface="Times New Roman"/>
                          <a:cs typeface="Times New Roman"/>
                          <a:sym typeface="Times New Roman"/>
                        </a:rPr>
                        <a:t>Effectual angle</a:t>
                      </a:r>
                      <a:endParaRPr sz="28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sz="2800" dirty="0">
                          <a:latin typeface="Times New Roman"/>
                          <a:ea typeface="Times New Roman"/>
                          <a:cs typeface="Times New Roman"/>
                          <a:sym typeface="Times New Roman"/>
                        </a:rPr>
                        <a:t> &lt;15 degree</a:t>
                      </a:r>
                      <a:endParaRPr sz="28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532054226"/>
                  </a:ext>
                </a:extLst>
              </a:tr>
            </a:tbl>
          </a:graphicData>
        </a:graphic>
      </p:graphicFrame>
      <p:pic>
        <p:nvPicPr>
          <p:cNvPr id="5" name="Google Shape;151;p22">
            <a:extLst>
              <a:ext uri="{FF2B5EF4-FFF2-40B4-BE49-F238E27FC236}">
                <a16:creationId xmlns:a16="http://schemas.microsoft.com/office/drawing/2014/main" id="{0A034730-136C-4E78-8588-CBFB6C1B4D4E}"/>
              </a:ext>
            </a:extLst>
          </p:cNvPr>
          <p:cNvPicPr preferRelativeResize="0"/>
          <p:nvPr/>
        </p:nvPicPr>
        <p:blipFill>
          <a:blip r:embed="rId2">
            <a:alphaModFix/>
          </a:blip>
          <a:stretch>
            <a:fillRect/>
          </a:stretch>
        </p:blipFill>
        <p:spPr>
          <a:xfrm>
            <a:off x="5323580" y="1725093"/>
            <a:ext cx="2024460" cy="1920315"/>
          </a:xfrm>
          <a:prstGeom prst="rect">
            <a:avLst/>
          </a:prstGeom>
          <a:noFill/>
          <a:ln>
            <a:noFill/>
          </a:ln>
        </p:spPr>
      </p:pic>
    </p:spTree>
    <p:extLst>
      <p:ext uri="{BB962C8B-B14F-4D97-AF65-F5344CB8AC3E}">
        <p14:creationId xmlns:p14="http://schemas.microsoft.com/office/powerpoint/2010/main" val="215562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4DD8-6F44-485E-B2B1-59B1CC845554}"/>
              </a:ext>
            </a:extLst>
          </p:cNvPr>
          <p:cNvSpPr>
            <a:spLocks noGrp="1"/>
          </p:cNvSpPr>
          <p:nvPr>
            <p:ph type="title"/>
          </p:nvPr>
        </p:nvSpPr>
        <p:spPr>
          <a:xfrm>
            <a:off x="311888" y="298811"/>
            <a:ext cx="6966736" cy="725349"/>
          </a:xfrm>
        </p:spPr>
        <p:txBody>
          <a:bodyPr>
            <a:noAutofit/>
          </a:bodyPr>
          <a:lstStyle/>
          <a:p>
            <a:pPr algn="ctr"/>
            <a:r>
              <a:rPr lang="en-US" b="1" dirty="0">
                <a:latin typeface="Times New Roman" panose="02020603050405020304" pitchFamily="18" charset="0"/>
                <a:cs typeface="Times New Roman" panose="02020603050405020304" pitchFamily="18" charset="0"/>
              </a:rPr>
              <a:t>MLX90614 INFRARED THERMOMETER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77DEF9A-C13A-4DD2-8009-89F0101367E1}"/>
              </a:ext>
            </a:extLst>
          </p:cNvPr>
          <p:cNvSpPr>
            <a:spLocks noGrp="1"/>
          </p:cNvSpPr>
          <p:nvPr>
            <p:ph idx="1"/>
          </p:nvPr>
        </p:nvSpPr>
        <p:spPr>
          <a:xfrm>
            <a:off x="448319" y="1229055"/>
            <a:ext cx="4367521" cy="3511061"/>
          </a:xfrm>
        </p:spPr>
        <p:txBody>
          <a:bodyPr>
            <a:noAutofit/>
          </a:bodyPr>
          <a:lstStyle/>
          <a:p>
            <a:pPr marL="457200" lvl="0" indent="-368300" algn="l" rtl="0">
              <a:lnSpc>
                <a:spcPct val="115000"/>
              </a:lnSpc>
              <a:spcBef>
                <a:spcPts val="0"/>
              </a:spcBef>
              <a:spcAft>
                <a:spcPts val="0"/>
              </a:spcAft>
              <a:buClr>
                <a:srgbClr val="666666"/>
              </a:buClr>
              <a:buSzPts val="2200"/>
              <a:buFont typeface="Times New Roman"/>
              <a:buChar char="●"/>
            </a:pPr>
            <a:r>
              <a:rPr lang="en-US" sz="1500" dirty="0">
                <a:solidFill>
                  <a:srgbClr val="666666"/>
                </a:solidFill>
                <a:highlight>
                  <a:srgbClr val="FFFFFF"/>
                </a:highlight>
                <a:latin typeface="Times New Roman"/>
                <a:ea typeface="Times New Roman"/>
                <a:cs typeface="Times New Roman"/>
                <a:sym typeface="Times New Roman"/>
              </a:rPr>
              <a:t>Small size, low cost</a:t>
            </a:r>
          </a:p>
          <a:p>
            <a:pPr marL="457200" lvl="0" indent="-368300" algn="l" rtl="0">
              <a:lnSpc>
                <a:spcPct val="115000"/>
              </a:lnSpc>
              <a:spcBef>
                <a:spcPts val="0"/>
              </a:spcBef>
              <a:spcAft>
                <a:spcPts val="0"/>
              </a:spcAft>
              <a:buClr>
                <a:srgbClr val="666666"/>
              </a:buClr>
              <a:buSzPts val="2200"/>
              <a:buFont typeface="Times New Roman"/>
              <a:buChar char="●"/>
            </a:pPr>
            <a:r>
              <a:rPr lang="en-US" sz="1500" dirty="0">
                <a:solidFill>
                  <a:srgbClr val="666666"/>
                </a:solidFill>
                <a:highlight>
                  <a:srgbClr val="FFFFFF"/>
                </a:highlight>
                <a:latin typeface="Times New Roman"/>
                <a:ea typeface="Times New Roman"/>
                <a:cs typeface="Times New Roman"/>
                <a:sym typeface="Times New Roman"/>
              </a:rPr>
              <a:t>Easy to integrate</a:t>
            </a:r>
          </a:p>
          <a:p>
            <a:pPr marL="457200" lvl="0" indent="-368300" algn="l" rtl="0">
              <a:lnSpc>
                <a:spcPct val="115000"/>
              </a:lnSpc>
              <a:spcBef>
                <a:spcPts val="0"/>
              </a:spcBef>
              <a:spcAft>
                <a:spcPts val="0"/>
              </a:spcAft>
              <a:buClr>
                <a:srgbClr val="666666"/>
              </a:buClr>
              <a:buSzPts val="2200"/>
              <a:buFont typeface="Times New Roman"/>
              <a:buChar char="●"/>
            </a:pPr>
            <a:r>
              <a:rPr lang="en-US" sz="1500" dirty="0">
                <a:solidFill>
                  <a:srgbClr val="666666"/>
                </a:solidFill>
                <a:highlight>
                  <a:srgbClr val="FFFFFF"/>
                </a:highlight>
                <a:latin typeface="Times New Roman"/>
                <a:ea typeface="Times New Roman"/>
                <a:cs typeface="Times New Roman"/>
                <a:sym typeface="Times New Roman"/>
              </a:rPr>
              <a:t>Factory calibrated in wide temperature range:</a:t>
            </a:r>
          </a:p>
          <a:p>
            <a:pPr marL="914400" lvl="1" indent="-368300" algn="l" rtl="0">
              <a:lnSpc>
                <a:spcPct val="115000"/>
              </a:lnSpc>
              <a:spcBef>
                <a:spcPts val="0"/>
              </a:spcBef>
              <a:spcAft>
                <a:spcPts val="0"/>
              </a:spcAft>
              <a:buClr>
                <a:srgbClr val="666666"/>
              </a:buClr>
              <a:buSzPts val="2200"/>
              <a:buFont typeface="Times New Roman"/>
              <a:buChar char="○"/>
            </a:pPr>
            <a:r>
              <a:rPr lang="en-US" sz="1500" dirty="0">
                <a:solidFill>
                  <a:srgbClr val="666666"/>
                </a:solidFill>
                <a:highlight>
                  <a:srgbClr val="FFFFFF"/>
                </a:highlight>
                <a:latin typeface="Times New Roman"/>
                <a:ea typeface="Times New Roman"/>
                <a:cs typeface="Times New Roman"/>
                <a:sym typeface="Times New Roman"/>
              </a:rPr>
              <a:t>-40 to +85°C for sensor temperature</a:t>
            </a:r>
          </a:p>
          <a:p>
            <a:pPr marL="914400" lvl="1" indent="-368300" algn="l" rtl="0">
              <a:lnSpc>
                <a:spcPct val="115000"/>
              </a:lnSpc>
              <a:spcBef>
                <a:spcPts val="0"/>
              </a:spcBef>
              <a:spcAft>
                <a:spcPts val="0"/>
              </a:spcAft>
              <a:buClr>
                <a:srgbClr val="666666"/>
              </a:buClr>
              <a:buSzPts val="2200"/>
              <a:buFont typeface="Times New Roman"/>
              <a:buChar char="○"/>
            </a:pPr>
            <a:r>
              <a:rPr lang="en-US" sz="1500" dirty="0">
                <a:solidFill>
                  <a:srgbClr val="666666"/>
                </a:solidFill>
                <a:highlight>
                  <a:srgbClr val="FFFFFF"/>
                </a:highlight>
                <a:latin typeface="Times New Roman"/>
                <a:ea typeface="Times New Roman"/>
                <a:cs typeface="Times New Roman"/>
                <a:sym typeface="Times New Roman"/>
              </a:rPr>
              <a:t>-70 to +380°C for object temperature</a:t>
            </a:r>
          </a:p>
          <a:p>
            <a:pPr marL="457200" lvl="0" indent="-368300" algn="l" rtl="0">
              <a:lnSpc>
                <a:spcPct val="115000"/>
              </a:lnSpc>
              <a:spcBef>
                <a:spcPts val="0"/>
              </a:spcBef>
              <a:spcAft>
                <a:spcPts val="0"/>
              </a:spcAft>
              <a:buClr>
                <a:srgbClr val="666666"/>
              </a:buClr>
              <a:buSzPts val="2200"/>
              <a:buFont typeface="Times New Roman"/>
              <a:buChar char="●"/>
            </a:pPr>
            <a:r>
              <a:rPr lang="en-US" sz="1500" dirty="0" err="1">
                <a:solidFill>
                  <a:srgbClr val="666666"/>
                </a:solidFill>
                <a:highlight>
                  <a:srgbClr val="FFFFFF"/>
                </a:highlight>
                <a:latin typeface="Times New Roman"/>
                <a:ea typeface="Times New Roman"/>
                <a:cs typeface="Times New Roman"/>
                <a:sym typeface="Times New Roman"/>
              </a:rPr>
              <a:t>SMBus</a:t>
            </a:r>
            <a:r>
              <a:rPr lang="en-US" sz="1500" dirty="0">
                <a:solidFill>
                  <a:srgbClr val="666666"/>
                </a:solidFill>
                <a:highlight>
                  <a:srgbClr val="FFFFFF"/>
                </a:highlight>
                <a:latin typeface="Times New Roman"/>
                <a:ea typeface="Times New Roman"/>
                <a:cs typeface="Times New Roman"/>
                <a:sym typeface="Times New Roman"/>
              </a:rPr>
              <a:t> compatible digital interface</a:t>
            </a:r>
          </a:p>
          <a:p>
            <a:pPr marL="457200" lvl="0" indent="-368300" algn="l" rtl="0">
              <a:lnSpc>
                <a:spcPct val="115000"/>
              </a:lnSpc>
              <a:spcBef>
                <a:spcPts val="0"/>
              </a:spcBef>
              <a:spcAft>
                <a:spcPts val="0"/>
              </a:spcAft>
              <a:buClr>
                <a:srgbClr val="666666"/>
              </a:buClr>
              <a:buSzPts val="2200"/>
              <a:buFont typeface="Times New Roman"/>
              <a:buChar char="●"/>
            </a:pPr>
            <a:r>
              <a:rPr lang="en-US" sz="1500" dirty="0">
                <a:solidFill>
                  <a:srgbClr val="666666"/>
                </a:solidFill>
                <a:highlight>
                  <a:srgbClr val="FFFFFF"/>
                </a:highlight>
                <a:latin typeface="Times New Roman"/>
                <a:ea typeface="Times New Roman"/>
                <a:cs typeface="Times New Roman"/>
                <a:sym typeface="Times New Roman"/>
              </a:rPr>
              <a:t>Customizable PWM output for continuous reading</a:t>
            </a:r>
          </a:p>
          <a:p>
            <a:pPr marL="457200" lvl="0" indent="-368300" algn="l" rtl="0">
              <a:lnSpc>
                <a:spcPct val="115000"/>
              </a:lnSpc>
              <a:spcBef>
                <a:spcPts val="0"/>
              </a:spcBef>
              <a:spcAft>
                <a:spcPts val="0"/>
              </a:spcAft>
              <a:buClr>
                <a:srgbClr val="666666"/>
              </a:buClr>
              <a:buSzPts val="2200"/>
              <a:buFont typeface="Times New Roman"/>
              <a:buChar char="●"/>
            </a:pPr>
            <a:r>
              <a:rPr lang="en-US" sz="1500" dirty="0">
                <a:solidFill>
                  <a:srgbClr val="666666"/>
                </a:solidFill>
                <a:highlight>
                  <a:srgbClr val="FFFFFF"/>
                </a:highlight>
                <a:latin typeface="Times New Roman"/>
                <a:ea typeface="Times New Roman"/>
                <a:cs typeface="Times New Roman"/>
                <a:sym typeface="Times New Roman"/>
              </a:rPr>
              <a:t>High accuracy of 0.5°C over wide temperature range (0 to +50°C for both Ta and To)</a:t>
            </a:r>
          </a:p>
          <a:p>
            <a:pPr marL="457200" lvl="0" indent="-368300" algn="l" rtl="0">
              <a:lnSpc>
                <a:spcPct val="115000"/>
              </a:lnSpc>
              <a:spcBef>
                <a:spcPts val="0"/>
              </a:spcBef>
              <a:spcAft>
                <a:spcPts val="0"/>
              </a:spcAft>
              <a:buClr>
                <a:srgbClr val="666666"/>
              </a:buClr>
              <a:buSzPts val="2200"/>
              <a:buFont typeface="Times New Roman"/>
              <a:buChar char="●"/>
            </a:pPr>
            <a:r>
              <a:rPr lang="en-US" sz="1500" dirty="0">
                <a:solidFill>
                  <a:srgbClr val="666666"/>
                </a:solidFill>
                <a:highlight>
                  <a:srgbClr val="FFFFFF"/>
                </a:highlight>
                <a:latin typeface="Times New Roman"/>
                <a:ea typeface="Times New Roman"/>
                <a:cs typeface="Times New Roman"/>
                <a:sym typeface="Times New Roman"/>
              </a:rPr>
              <a:t>Measurement resolution of 0.02°C</a:t>
            </a:r>
          </a:p>
          <a:p>
            <a:pPr marL="457200" lvl="0" indent="-368300" algn="l" rtl="0">
              <a:lnSpc>
                <a:spcPct val="115000"/>
              </a:lnSpc>
              <a:spcBef>
                <a:spcPts val="0"/>
              </a:spcBef>
              <a:spcAft>
                <a:spcPts val="0"/>
              </a:spcAft>
              <a:buClr>
                <a:srgbClr val="666666"/>
              </a:buClr>
              <a:buSzPts val="2200"/>
              <a:buFont typeface="Times New Roman"/>
              <a:buChar char="●"/>
            </a:pPr>
            <a:r>
              <a:rPr lang="en-US" sz="1500" dirty="0">
                <a:solidFill>
                  <a:srgbClr val="666666"/>
                </a:solidFill>
                <a:highlight>
                  <a:srgbClr val="FFFFFF"/>
                </a:highlight>
                <a:latin typeface="Times New Roman"/>
                <a:ea typeface="Times New Roman"/>
                <a:cs typeface="Times New Roman"/>
                <a:sym typeface="Times New Roman"/>
              </a:rPr>
              <a:t>Simple adaptation for 8 to 16V applications</a:t>
            </a:r>
          </a:p>
          <a:p>
            <a:pPr marL="457200" lvl="0" indent="-368300" algn="l" rtl="0">
              <a:lnSpc>
                <a:spcPct val="115000"/>
              </a:lnSpc>
              <a:spcBef>
                <a:spcPts val="0"/>
              </a:spcBef>
              <a:spcAft>
                <a:spcPts val="0"/>
              </a:spcAft>
              <a:buClr>
                <a:srgbClr val="666666"/>
              </a:buClr>
              <a:buSzPts val="2200"/>
              <a:buFont typeface="Times New Roman"/>
              <a:buChar char="●"/>
            </a:pPr>
            <a:r>
              <a:rPr lang="en-US" sz="1500" dirty="0">
                <a:solidFill>
                  <a:srgbClr val="666666"/>
                </a:solidFill>
                <a:highlight>
                  <a:srgbClr val="FFFFFF"/>
                </a:highlight>
                <a:latin typeface="Times New Roman"/>
                <a:ea typeface="Times New Roman"/>
                <a:cs typeface="Times New Roman"/>
                <a:sym typeface="Times New Roman"/>
              </a:rPr>
              <a:t>Power saving mode</a:t>
            </a:r>
          </a:p>
          <a:p>
            <a:pPr marL="457200" lvl="0" indent="-368300" algn="l" rtl="0">
              <a:lnSpc>
                <a:spcPct val="115000"/>
              </a:lnSpc>
              <a:spcBef>
                <a:spcPts val="0"/>
              </a:spcBef>
              <a:spcAft>
                <a:spcPts val="0"/>
              </a:spcAft>
              <a:buClr>
                <a:srgbClr val="666666"/>
              </a:buClr>
              <a:buSzPts val="2200"/>
              <a:buFont typeface="Times New Roman"/>
              <a:buChar char="●"/>
            </a:pPr>
            <a:r>
              <a:rPr lang="en-US" sz="1500" dirty="0">
                <a:solidFill>
                  <a:srgbClr val="666666"/>
                </a:solidFill>
                <a:highlight>
                  <a:srgbClr val="FFFFFF"/>
                </a:highlight>
                <a:latin typeface="Times New Roman"/>
                <a:ea typeface="Times New Roman"/>
                <a:cs typeface="Times New Roman"/>
                <a:sym typeface="Times New Roman"/>
              </a:rPr>
              <a:t>Automotive grade</a:t>
            </a:r>
          </a:p>
          <a:p>
            <a:pPr marL="0" lvl="0" indent="0" algn="l" rtl="0">
              <a:spcBef>
                <a:spcPts val="1400"/>
              </a:spcBef>
              <a:spcAft>
                <a:spcPts val="200"/>
              </a:spcAft>
              <a:buNone/>
            </a:pPr>
            <a:endParaRPr lang="en-US" sz="1500" dirty="0"/>
          </a:p>
          <a:p>
            <a:endParaRPr lang="en-IN" sz="1500" dirty="0"/>
          </a:p>
        </p:txBody>
      </p:sp>
      <p:pic>
        <p:nvPicPr>
          <p:cNvPr id="4" name="Google Shape;165;p24">
            <a:extLst>
              <a:ext uri="{FF2B5EF4-FFF2-40B4-BE49-F238E27FC236}">
                <a16:creationId xmlns:a16="http://schemas.microsoft.com/office/drawing/2014/main" id="{4AC78849-80C5-4E6A-865E-20F097FDE55F}"/>
              </a:ext>
            </a:extLst>
          </p:cNvPr>
          <p:cNvPicPr preferRelativeResize="0"/>
          <p:nvPr/>
        </p:nvPicPr>
        <p:blipFill>
          <a:blip r:embed="rId2">
            <a:alphaModFix/>
          </a:blip>
          <a:stretch>
            <a:fillRect/>
          </a:stretch>
        </p:blipFill>
        <p:spPr>
          <a:xfrm>
            <a:off x="5007176" y="1731264"/>
            <a:ext cx="2271448" cy="2133600"/>
          </a:xfrm>
          <a:prstGeom prst="rect">
            <a:avLst/>
          </a:prstGeom>
          <a:noFill/>
          <a:ln>
            <a:noFill/>
          </a:ln>
        </p:spPr>
      </p:pic>
    </p:spTree>
    <p:extLst>
      <p:ext uri="{BB962C8B-B14F-4D97-AF65-F5344CB8AC3E}">
        <p14:creationId xmlns:p14="http://schemas.microsoft.com/office/powerpoint/2010/main" val="21614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0F4A-2A26-4FD1-AF68-0A6920D2F4EF}"/>
              </a:ext>
            </a:extLst>
          </p:cNvPr>
          <p:cNvSpPr>
            <a:spLocks noGrp="1"/>
          </p:cNvSpPr>
          <p:nvPr>
            <p:ph type="title"/>
          </p:nvPr>
        </p:nvSpPr>
        <p:spPr>
          <a:xfrm>
            <a:off x="447675" y="153642"/>
            <a:ext cx="6704649" cy="725349"/>
          </a:xfrm>
        </p:spPr>
        <p:txBody>
          <a:bodyPr/>
          <a:lstStyle/>
          <a:p>
            <a:pPr algn="ctr"/>
            <a:r>
              <a:rPr lang="en-US" b="1" dirty="0">
                <a:latin typeface="Times New Roman" panose="02020603050405020304" pitchFamily="18" charset="0"/>
                <a:cs typeface="Times New Roman" panose="02020603050405020304" pitchFamily="18" charset="0"/>
              </a:rPr>
              <a:t>LCD DISPLAY </a:t>
            </a:r>
            <a:endParaRPr lang="en-IN" b="1"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B68E3E9E-5232-433D-B04F-293C98D14B4B}"/>
              </a:ext>
            </a:extLst>
          </p:cNvPr>
          <p:cNvGraphicFramePr>
            <a:graphicFrameLocks noGrp="1"/>
          </p:cNvGraphicFramePr>
          <p:nvPr>
            <p:ph idx="1"/>
            <p:extLst>
              <p:ext uri="{D42A27DB-BD31-4B8C-83A1-F6EECF244321}">
                <p14:modId xmlns:p14="http://schemas.microsoft.com/office/powerpoint/2010/main" val="3441487174"/>
              </p:ext>
            </p:extLst>
          </p:nvPr>
        </p:nvGraphicFramePr>
        <p:xfrm>
          <a:off x="447675" y="878991"/>
          <a:ext cx="3826614" cy="3291840"/>
        </p:xfrm>
        <a:graphic>
          <a:graphicData uri="http://schemas.openxmlformats.org/drawingml/2006/table">
            <a:tbl>
              <a:tblPr firstRow="1" bandRow="1">
                <a:tableStyleId>{073A0DAA-6AF3-43AB-8588-CEC1D06C72B9}</a:tableStyleId>
              </a:tblPr>
              <a:tblGrid>
                <a:gridCol w="1913307">
                  <a:extLst>
                    <a:ext uri="{9D8B030D-6E8A-4147-A177-3AD203B41FA5}">
                      <a16:colId xmlns:a16="http://schemas.microsoft.com/office/drawing/2014/main" val="2397897167"/>
                    </a:ext>
                  </a:extLst>
                </a:gridCol>
                <a:gridCol w="1913307">
                  <a:extLst>
                    <a:ext uri="{9D8B030D-6E8A-4147-A177-3AD203B41FA5}">
                      <a16:colId xmlns:a16="http://schemas.microsoft.com/office/drawing/2014/main" val="4231187544"/>
                    </a:ext>
                  </a:extLst>
                </a:gridCol>
              </a:tblGrid>
              <a:tr h="333566">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Operating Voltage</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4.7-5.3 V</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26275703"/>
                  </a:ext>
                </a:extLst>
              </a:tr>
              <a:tr h="575745">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Current Utilization</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1mA</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6897374"/>
                  </a:ext>
                </a:extLst>
              </a:tr>
              <a:tr h="822492">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Display Characters </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Alphanumeric and custom generated characters </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8693983"/>
                  </a:ext>
                </a:extLst>
              </a:tr>
              <a:tr h="575745">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Characters Dimensions</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5*8 pixel</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7652167"/>
                  </a:ext>
                </a:extLst>
              </a:tr>
              <a:tr h="333566">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Number of modes</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2 (4-bit &amp; 8-bit)</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41674"/>
                  </a:ext>
                </a:extLst>
              </a:tr>
              <a:tr h="333566">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Backlight</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Blue</a:t>
                      </a:r>
                      <a:endParaRPr lang="en-IN"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7193205"/>
                  </a:ext>
                </a:extLst>
              </a:tr>
            </a:tbl>
          </a:graphicData>
        </a:graphic>
      </p:graphicFrame>
      <p:sp>
        <p:nvSpPr>
          <p:cNvPr id="6" name="TextBox 5">
            <a:extLst>
              <a:ext uri="{FF2B5EF4-FFF2-40B4-BE49-F238E27FC236}">
                <a16:creationId xmlns:a16="http://schemas.microsoft.com/office/drawing/2014/main" id="{CF603439-3967-432D-8790-39CBB92355E8}"/>
              </a:ext>
            </a:extLst>
          </p:cNvPr>
          <p:cNvSpPr txBox="1"/>
          <p:nvPr/>
        </p:nvSpPr>
        <p:spPr>
          <a:xfrm>
            <a:off x="334261" y="4189393"/>
            <a:ext cx="403217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LCD display dimensions are 16*2.</a:t>
            </a:r>
            <a:endParaRPr lang="en-US" sz="14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We used I2C module, which is a easy to build display module, makes easy connections for LCD.</a:t>
            </a:r>
            <a:endParaRPr lang="en-US" sz="14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pic>
        <p:nvPicPr>
          <p:cNvPr id="1026" name="Picture 2" descr="REES52 I2C Lcd Display Iic I2C Serial Interface Board Module Lcd 1602  Address Changeable: Amazon.in: Industrial &amp; Scientific">
            <a:extLst>
              <a:ext uri="{FF2B5EF4-FFF2-40B4-BE49-F238E27FC236}">
                <a16:creationId xmlns:a16="http://schemas.microsoft.com/office/drawing/2014/main" id="{D1E5B6CA-BC00-46AB-8CCA-522D40CF6B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2925" y="2713171"/>
            <a:ext cx="1510031" cy="15100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6x2 Character Small LCD Module, Medium LCD Module - WH1602J">
            <a:extLst>
              <a:ext uri="{FF2B5EF4-FFF2-40B4-BE49-F238E27FC236}">
                <a16:creationId xmlns:a16="http://schemas.microsoft.com/office/drawing/2014/main" id="{5765F507-53F6-4057-BE31-C0036B454B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9713" y="682686"/>
            <a:ext cx="2256457" cy="2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58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78;p26">
            <a:extLst>
              <a:ext uri="{FF2B5EF4-FFF2-40B4-BE49-F238E27FC236}">
                <a16:creationId xmlns:a16="http://schemas.microsoft.com/office/drawing/2014/main" id="{5EF2FB13-3240-4F96-8A3B-CE8CA040A4CC}"/>
              </a:ext>
            </a:extLst>
          </p:cNvPr>
          <p:cNvPicPr preferRelativeResize="0"/>
          <p:nvPr/>
        </p:nvPicPr>
        <p:blipFill>
          <a:blip r:embed="rId2">
            <a:alphaModFix/>
          </a:blip>
          <a:stretch>
            <a:fillRect/>
          </a:stretch>
        </p:blipFill>
        <p:spPr>
          <a:xfrm>
            <a:off x="5500010" y="1447104"/>
            <a:ext cx="3145536" cy="3271200"/>
          </a:xfrm>
          <a:prstGeom prst="rect">
            <a:avLst/>
          </a:prstGeom>
          <a:noFill/>
          <a:ln>
            <a:noFill/>
          </a:ln>
        </p:spPr>
      </p:pic>
      <p:sp>
        <p:nvSpPr>
          <p:cNvPr id="4" name="TextBox 3">
            <a:extLst>
              <a:ext uri="{FF2B5EF4-FFF2-40B4-BE49-F238E27FC236}">
                <a16:creationId xmlns:a16="http://schemas.microsoft.com/office/drawing/2014/main" id="{9F627A08-394B-4227-BF97-8A1F4FBC3A0A}"/>
              </a:ext>
            </a:extLst>
          </p:cNvPr>
          <p:cNvSpPr txBox="1"/>
          <p:nvPr/>
        </p:nvSpPr>
        <p:spPr>
          <a:xfrm>
            <a:off x="148856" y="242629"/>
            <a:ext cx="8846288" cy="646331"/>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 HARDWARE IMPLEMENTATION</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B6277E2-2806-411A-BBA2-838EE1886CC2}"/>
              </a:ext>
            </a:extLst>
          </p:cNvPr>
          <p:cNvPicPr>
            <a:picLocks noChangeAspect="1"/>
          </p:cNvPicPr>
          <p:nvPr/>
        </p:nvPicPr>
        <p:blipFill rotWithShape="1">
          <a:blip r:embed="rId3"/>
          <a:srcRect l="37442" t="23566" r="19070" b="5736"/>
          <a:stretch/>
        </p:blipFill>
        <p:spPr>
          <a:xfrm>
            <a:off x="701748" y="1264536"/>
            <a:ext cx="3976576" cy="3636335"/>
          </a:xfrm>
          <a:prstGeom prst="rect">
            <a:avLst/>
          </a:prstGeom>
        </p:spPr>
      </p:pic>
    </p:spTree>
    <p:extLst>
      <p:ext uri="{BB962C8B-B14F-4D97-AF65-F5344CB8AC3E}">
        <p14:creationId xmlns:p14="http://schemas.microsoft.com/office/powerpoint/2010/main" val="1351689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E2BCBE-13A5-44D9-B5E8-6F60615ABF1A}"/>
              </a:ext>
            </a:extLst>
          </p:cNvPr>
          <p:cNvSpPr txBox="1"/>
          <p:nvPr/>
        </p:nvSpPr>
        <p:spPr>
          <a:xfrm>
            <a:off x="6005836" y="1910030"/>
            <a:ext cx="1402080"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b="1" dirty="0">
                <a:latin typeface="Times New Roman" panose="02020603050405020304" pitchFamily="18" charset="0"/>
                <a:cs typeface="Times New Roman" panose="02020603050405020304" pitchFamily="18" charset="0"/>
              </a:rPr>
              <a:t>FLOW-CHART OF PROJECT</a:t>
            </a:r>
            <a:endParaRPr lang="en-IN"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26DFC46-6971-49F7-A076-EBC986E89914}"/>
              </a:ext>
            </a:extLst>
          </p:cNvPr>
          <p:cNvPicPr/>
          <p:nvPr/>
        </p:nvPicPr>
        <p:blipFill>
          <a:blip r:embed="rId2"/>
          <a:stretch/>
        </p:blipFill>
        <p:spPr>
          <a:xfrm>
            <a:off x="0" y="0"/>
            <a:ext cx="5791200" cy="5143500"/>
          </a:xfrm>
          <a:prstGeom prst="rect">
            <a:avLst/>
          </a:prstGeom>
          <a:ln w="18000">
            <a:noFill/>
          </a:ln>
        </p:spPr>
      </p:pic>
    </p:spTree>
    <p:extLst>
      <p:ext uri="{BB962C8B-B14F-4D97-AF65-F5344CB8AC3E}">
        <p14:creationId xmlns:p14="http://schemas.microsoft.com/office/powerpoint/2010/main" val="2308709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B1C8-754C-405E-8A78-BB14E3BD73FE}"/>
              </a:ext>
            </a:extLst>
          </p:cNvPr>
          <p:cNvSpPr>
            <a:spLocks noGrp="1"/>
          </p:cNvSpPr>
          <p:nvPr>
            <p:ph type="title"/>
          </p:nvPr>
        </p:nvSpPr>
        <p:spPr>
          <a:xfrm>
            <a:off x="496186" y="56707"/>
            <a:ext cx="8191476" cy="1077433"/>
          </a:xfrm>
        </p:spPr>
        <p:txBody>
          <a:bodyPr>
            <a:normAutofit/>
          </a:bodyPr>
          <a:lstStyle/>
          <a:p>
            <a:pPr algn="ctr"/>
            <a:r>
              <a:rPr lang="en-US" b="1" dirty="0">
                <a:latin typeface="Times New Roman" panose="02020603050405020304" pitchFamily="18" charset="0"/>
                <a:cs typeface="Times New Roman" panose="02020603050405020304" pitchFamily="18" charset="0"/>
              </a:rPr>
              <a:t>SOFTWARE IMPLEMENTATION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319B97-B52F-4D6D-A1A5-71E96544F541}"/>
              </a:ext>
            </a:extLst>
          </p:cNvPr>
          <p:cNvSpPr>
            <a:spLocks noGrp="1"/>
          </p:cNvSpPr>
          <p:nvPr>
            <p:ph idx="1"/>
          </p:nvPr>
        </p:nvSpPr>
        <p:spPr>
          <a:xfrm>
            <a:off x="441592" y="1865376"/>
            <a:ext cx="8246070" cy="2457351"/>
          </a:xfrm>
        </p:spPr>
        <p:txBody>
          <a:bodyPr/>
          <a:lstStyle/>
          <a:p>
            <a:r>
              <a:rPr lang="en-US" dirty="0">
                <a:latin typeface="Times New Roman" panose="02020603050405020304" pitchFamily="18" charset="0"/>
                <a:cs typeface="Times New Roman" panose="02020603050405020304" pitchFamily="18" charset="0"/>
              </a:rPr>
              <a:t>FACE RECOGNITION</a:t>
            </a:r>
          </a:p>
          <a:p>
            <a:r>
              <a:rPr lang="en-US" dirty="0">
                <a:latin typeface="Times New Roman" panose="02020603050405020304" pitchFamily="18" charset="0"/>
                <a:cs typeface="Times New Roman" panose="02020603050405020304" pitchFamily="18" charset="0"/>
              </a:rPr>
              <a:t>MAIL ALERTS TO AUTHORITIES USING SMTP PROTOCOL</a:t>
            </a:r>
          </a:p>
          <a:p>
            <a:r>
              <a:rPr lang="en-US" dirty="0">
                <a:latin typeface="Times New Roman" panose="02020603050405020304" pitchFamily="18" charset="0"/>
                <a:cs typeface="Times New Roman" panose="02020603050405020304" pitchFamily="18" charset="0"/>
              </a:rPr>
              <a:t>MAINTAINANCE OF DATABASE WITH </a:t>
            </a:r>
            <a:r>
              <a:rPr lang="en-US" dirty="0" err="1">
                <a:latin typeface="Times New Roman" panose="02020603050405020304" pitchFamily="18" charset="0"/>
                <a:cs typeface="Times New Roman" panose="02020603050405020304" pitchFamily="18" charset="0"/>
              </a:rPr>
              <a:t>SQlite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3321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0687" y="170688"/>
            <a:ext cx="8851391" cy="923469"/>
          </a:xfrm>
        </p:spPr>
        <p:txBody>
          <a:bodyPr>
            <a:noAutofit/>
          </a:bodyPr>
          <a:lstStyle/>
          <a:p>
            <a:pPr algn="ctr"/>
            <a:r>
              <a:rPr lang="en-US" b="1" dirty="0">
                <a:latin typeface="Times New Roman" panose="02020603050405020304" pitchFamily="18" charset="0"/>
                <a:cs typeface="Times New Roman" panose="02020603050405020304" pitchFamily="18" charset="0"/>
              </a:rPr>
              <a:t>SOFTWARE IMPLEMENTATION OF PROJECT</a:t>
            </a:r>
          </a:p>
        </p:txBody>
      </p:sp>
      <p:sp>
        <p:nvSpPr>
          <p:cNvPr id="6" name="Content Placeholder 5"/>
          <p:cNvSpPr>
            <a:spLocks noGrp="1"/>
          </p:cNvSpPr>
          <p:nvPr>
            <p:ph sz="half" idx="2"/>
          </p:nvPr>
        </p:nvSpPr>
        <p:spPr>
          <a:xfrm>
            <a:off x="170688" y="1353312"/>
            <a:ext cx="8851391" cy="3499103"/>
          </a:xfrm>
        </p:spPr>
        <p:txBody>
          <a:bodyPr>
            <a:normAutofit fontScale="92500" lnSpcReduction="20000"/>
          </a:bodyPr>
          <a:lstStyle/>
          <a:p>
            <a:pPr marL="0" lvl="0" indent="0" algn="l" rtl="0">
              <a:spcBef>
                <a:spcPts val="1400"/>
              </a:spcBef>
              <a:spcAft>
                <a:spcPts val="0"/>
              </a:spcAft>
              <a:buNone/>
            </a:pPr>
            <a:r>
              <a:rPr lang="en-US" dirty="0">
                <a:latin typeface="Times New Roman" panose="02020603050405020304" pitchFamily="18" charset="0"/>
                <a:cs typeface="Times New Roman" panose="02020603050405020304" pitchFamily="18" charset="0"/>
              </a:rPr>
              <a:t>We have disintegrate the software part into three parts, i.e. mail alerts to the authorities, Face recognition and the maintenance of the database for the records.</a:t>
            </a:r>
          </a:p>
          <a:p>
            <a:pPr marL="457200" lvl="0" indent="-340360" algn="l" rtl="0">
              <a:spcBef>
                <a:spcPts val="1400"/>
              </a:spcBef>
              <a:spcAft>
                <a:spcPts val="0"/>
              </a:spcAft>
              <a:buSzPts val="1760"/>
              <a:buChar char="●"/>
            </a:pPr>
            <a:r>
              <a:rPr lang="en-US" dirty="0">
                <a:latin typeface="Times New Roman" panose="02020603050405020304" pitchFamily="18" charset="0"/>
                <a:cs typeface="Times New Roman" panose="02020603050405020304" pitchFamily="18" charset="0"/>
              </a:rPr>
              <a:t>The mail alerts will let the authorities know about if someone with high temperature appear near the security system check, more details will be shared to you in further slides.</a:t>
            </a:r>
          </a:p>
          <a:p>
            <a:pPr marL="457200" lvl="0" indent="-340360" algn="l" rtl="0">
              <a:spcBef>
                <a:spcPts val="0"/>
              </a:spcBef>
              <a:spcAft>
                <a:spcPts val="0"/>
              </a:spcAft>
              <a:buSzPts val="1760"/>
              <a:buChar char="●"/>
            </a:pPr>
            <a:r>
              <a:rPr lang="en-US" dirty="0">
                <a:latin typeface="Times New Roman" panose="02020603050405020304" pitchFamily="18" charset="0"/>
                <a:cs typeface="Times New Roman" panose="02020603050405020304" pitchFamily="18" charset="0"/>
              </a:rPr>
              <a:t>Along with that we will be capturing the face of the person, who appeared at the security system, and thus will be uploaded in database, and for that we will  be using face recognition for the same cause.</a:t>
            </a:r>
          </a:p>
          <a:p>
            <a:pPr marL="457200" lvl="0" indent="-340360" algn="l" rtl="0">
              <a:spcBef>
                <a:spcPts val="0"/>
              </a:spcBef>
              <a:spcAft>
                <a:spcPts val="0"/>
              </a:spcAft>
              <a:buSzPts val="1760"/>
              <a:buChar char="●"/>
            </a:pPr>
            <a:r>
              <a:rPr lang="en-US" dirty="0">
                <a:latin typeface="Times New Roman" panose="02020603050405020304" pitchFamily="18" charset="0"/>
                <a:cs typeface="Times New Roman" panose="02020603050405020304" pitchFamily="18" charset="0"/>
              </a:rPr>
              <a:t>Lastly, all this will be uploaded into the database for information gathering and keeping a records.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783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9E6-4E00-4D32-9162-1D9D1A37FB0B}"/>
              </a:ext>
            </a:extLst>
          </p:cNvPr>
          <p:cNvSpPr>
            <a:spLocks noGrp="1"/>
          </p:cNvSpPr>
          <p:nvPr>
            <p:ph type="title"/>
          </p:nvPr>
        </p:nvSpPr>
        <p:spPr>
          <a:xfrm>
            <a:off x="457200" y="274595"/>
            <a:ext cx="8229600" cy="708421"/>
          </a:xfrm>
        </p:spPr>
        <p:txBody>
          <a:bodyPr>
            <a:normAutofit/>
          </a:bodyPr>
          <a:lstStyle/>
          <a:p>
            <a:r>
              <a:rPr lang="en-US" sz="3600" b="1" dirty="0">
                <a:solidFill>
                  <a:schemeClr val="bg1"/>
                </a:solidFill>
                <a:latin typeface="Times New Roman" panose="02020603050405020304" pitchFamily="18" charset="0"/>
                <a:cs typeface="Times New Roman" panose="02020603050405020304" pitchFamily="18" charset="0"/>
              </a:rPr>
              <a:t>OVERVIEW</a:t>
            </a:r>
            <a:endParaRPr lang="en-IN" sz="36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B221899D-64A4-4E13-A06D-8897278D8EE9}"/>
              </a:ext>
            </a:extLst>
          </p:cNvPr>
          <p:cNvGraphicFramePr>
            <a:graphicFrameLocks noGrp="1"/>
          </p:cNvGraphicFramePr>
          <p:nvPr>
            <p:extLst>
              <p:ext uri="{D42A27DB-BD31-4B8C-83A1-F6EECF244321}">
                <p14:modId xmlns:p14="http://schemas.microsoft.com/office/powerpoint/2010/main" val="2024110987"/>
              </p:ext>
            </p:extLst>
          </p:nvPr>
        </p:nvGraphicFramePr>
        <p:xfrm>
          <a:off x="1018032" y="1316740"/>
          <a:ext cx="7107936" cy="3693933"/>
        </p:xfrm>
        <a:graphic>
          <a:graphicData uri="http://schemas.openxmlformats.org/drawingml/2006/table">
            <a:tbl>
              <a:tblPr firstRow="1" bandRow="1">
                <a:tableStyleId>{AF606853-7671-496A-8E4F-DF71F8EC918B}</a:tableStyleId>
              </a:tblPr>
              <a:tblGrid>
                <a:gridCol w="7107936">
                  <a:extLst>
                    <a:ext uri="{9D8B030D-6E8A-4147-A177-3AD203B41FA5}">
                      <a16:colId xmlns:a16="http://schemas.microsoft.com/office/drawing/2014/main" val="2265887"/>
                    </a:ext>
                  </a:extLst>
                </a:gridCol>
              </a:tblGrid>
              <a:tr h="410437">
                <a:tc>
                  <a:txBody>
                    <a:bodyPr/>
                    <a:lstStyle/>
                    <a:p>
                      <a:pPr algn="ctr"/>
                      <a:r>
                        <a:rPr lang="en-US" sz="2000" b="1" dirty="0">
                          <a:latin typeface="Times New Roman" panose="02020603050405020304" pitchFamily="18" charset="0"/>
                          <a:cs typeface="Times New Roman" panose="02020603050405020304" pitchFamily="18" charset="0"/>
                        </a:rPr>
                        <a:t>INTRODUCTION</a:t>
                      </a:r>
                      <a:endParaRPr lang="en-IN" sz="2000" b="1" dirty="0">
                        <a:latin typeface="Times New Roman" panose="02020603050405020304" pitchFamily="18" charset="0"/>
                        <a:cs typeface="Times New Roman" panose="02020603050405020304" pitchFamily="18" charset="0"/>
                      </a:endParaRPr>
                    </a:p>
                  </a:txBody>
                  <a:tcPr>
                    <a:solidFill>
                      <a:schemeClr val="accent2"/>
                    </a:solidFill>
                  </a:tcPr>
                </a:tc>
                <a:extLst>
                  <a:ext uri="{0D108BD9-81ED-4DB2-BD59-A6C34878D82A}">
                    <a16:rowId xmlns:a16="http://schemas.microsoft.com/office/drawing/2014/main" val="2506395845"/>
                  </a:ext>
                </a:extLst>
              </a:tr>
              <a:tr h="410437">
                <a:tc>
                  <a:txBody>
                    <a:bodyPr/>
                    <a:lstStyle/>
                    <a:p>
                      <a:pPr algn="ctr"/>
                      <a:r>
                        <a:rPr lang="en-US" sz="2000" b="1" dirty="0">
                          <a:latin typeface="Times New Roman" panose="02020603050405020304" pitchFamily="18" charset="0"/>
                          <a:cs typeface="Times New Roman" panose="02020603050405020304" pitchFamily="18" charset="0"/>
                        </a:rPr>
                        <a:t>PROBLEM STATEMENT</a:t>
                      </a:r>
                      <a:endParaRPr lang="en-IN" sz="2000" b="1" dirty="0">
                        <a:latin typeface="Times New Roman" panose="02020603050405020304" pitchFamily="18" charset="0"/>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597395750"/>
                  </a:ext>
                </a:extLst>
              </a:tr>
              <a:tr h="410437">
                <a:tc>
                  <a:txBody>
                    <a:bodyPr/>
                    <a:lstStyle/>
                    <a:p>
                      <a:pPr algn="ctr"/>
                      <a:r>
                        <a:rPr lang="en-US" sz="2000" b="1" dirty="0">
                          <a:latin typeface="Times New Roman" panose="02020603050405020304" pitchFamily="18" charset="0"/>
                          <a:cs typeface="Times New Roman" panose="02020603050405020304" pitchFamily="18" charset="0"/>
                        </a:rPr>
                        <a:t>PROJECT OBJECTIVE</a:t>
                      </a:r>
                      <a:endParaRPr lang="en-IN" sz="2000" b="1" dirty="0">
                        <a:latin typeface="Times New Roman" panose="02020603050405020304" pitchFamily="18" charset="0"/>
                        <a:cs typeface="Times New Roman" panose="02020603050405020304" pitchFamily="18" charset="0"/>
                      </a:endParaRPr>
                    </a:p>
                  </a:txBody>
                  <a:tcPr>
                    <a:solidFill>
                      <a:schemeClr val="accent2"/>
                    </a:solidFill>
                  </a:tcPr>
                </a:tc>
                <a:extLst>
                  <a:ext uri="{0D108BD9-81ED-4DB2-BD59-A6C34878D82A}">
                    <a16:rowId xmlns:a16="http://schemas.microsoft.com/office/drawing/2014/main" val="2621572622"/>
                  </a:ext>
                </a:extLst>
              </a:tr>
              <a:tr h="410437">
                <a:tc>
                  <a:txBody>
                    <a:bodyPr/>
                    <a:lstStyle/>
                    <a:p>
                      <a:pPr algn="ctr"/>
                      <a:r>
                        <a:rPr lang="en-US" sz="2000" b="1" dirty="0">
                          <a:latin typeface="Times New Roman" panose="02020603050405020304" pitchFamily="18" charset="0"/>
                          <a:cs typeface="Times New Roman" panose="02020603050405020304" pitchFamily="18" charset="0"/>
                        </a:rPr>
                        <a:t>WORK FLOW AND BLOCK DIAGRAM</a:t>
                      </a:r>
                      <a:endParaRPr lang="en-IN" sz="2000" b="1" dirty="0">
                        <a:latin typeface="Times New Roman" panose="02020603050405020304" pitchFamily="18" charset="0"/>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741589382"/>
                  </a:ext>
                </a:extLst>
              </a:tr>
              <a:tr h="410437">
                <a:tc>
                  <a:txBody>
                    <a:bodyPr/>
                    <a:lstStyle/>
                    <a:p>
                      <a:pPr algn="ctr"/>
                      <a:r>
                        <a:rPr lang="en-US" sz="2000" b="1" dirty="0">
                          <a:latin typeface="Times New Roman" panose="02020603050405020304" pitchFamily="18" charset="0"/>
                          <a:cs typeface="Times New Roman" panose="02020603050405020304" pitchFamily="18" charset="0"/>
                        </a:rPr>
                        <a:t>HARDWARE IMPLEMENTATION</a:t>
                      </a:r>
                      <a:endParaRPr lang="en-IN" sz="2000" b="1" dirty="0">
                        <a:latin typeface="Times New Roman" panose="02020603050405020304" pitchFamily="18" charset="0"/>
                        <a:cs typeface="Times New Roman" panose="02020603050405020304" pitchFamily="18" charset="0"/>
                      </a:endParaRPr>
                    </a:p>
                  </a:txBody>
                  <a:tcPr>
                    <a:solidFill>
                      <a:schemeClr val="accent2"/>
                    </a:solidFill>
                  </a:tcPr>
                </a:tc>
                <a:extLst>
                  <a:ext uri="{0D108BD9-81ED-4DB2-BD59-A6C34878D82A}">
                    <a16:rowId xmlns:a16="http://schemas.microsoft.com/office/drawing/2014/main" val="242399250"/>
                  </a:ext>
                </a:extLst>
              </a:tr>
              <a:tr h="410437">
                <a:tc>
                  <a:txBody>
                    <a:bodyPr/>
                    <a:lstStyle/>
                    <a:p>
                      <a:pPr algn="ctr"/>
                      <a:r>
                        <a:rPr lang="en-US" sz="2000" b="1" dirty="0">
                          <a:latin typeface="Times New Roman" panose="02020603050405020304" pitchFamily="18" charset="0"/>
                          <a:cs typeface="Times New Roman" panose="02020603050405020304" pitchFamily="18" charset="0"/>
                        </a:rPr>
                        <a:t>FLOWCHART</a:t>
                      </a:r>
                      <a:endParaRPr lang="en-IN" sz="2000" b="1" dirty="0">
                        <a:latin typeface="Times New Roman" panose="02020603050405020304" pitchFamily="18" charset="0"/>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481923091"/>
                  </a:ext>
                </a:extLst>
              </a:tr>
              <a:tr h="410437">
                <a:tc>
                  <a:txBody>
                    <a:bodyPr/>
                    <a:lstStyle/>
                    <a:p>
                      <a:pPr algn="ctr"/>
                      <a:r>
                        <a:rPr lang="en-US" sz="2000" b="1" dirty="0">
                          <a:latin typeface="Times New Roman" panose="02020603050405020304" pitchFamily="18" charset="0"/>
                          <a:cs typeface="Times New Roman" panose="02020603050405020304" pitchFamily="18" charset="0"/>
                        </a:rPr>
                        <a:t>SOFTWARE IMPLEMENTATION</a:t>
                      </a:r>
                      <a:endParaRPr lang="en-IN" sz="2000" b="1" dirty="0">
                        <a:latin typeface="Times New Roman" panose="02020603050405020304" pitchFamily="18" charset="0"/>
                        <a:cs typeface="Times New Roman" panose="02020603050405020304" pitchFamily="18" charset="0"/>
                      </a:endParaRPr>
                    </a:p>
                  </a:txBody>
                  <a:tcPr>
                    <a:solidFill>
                      <a:schemeClr val="accent2"/>
                    </a:solidFill>
                  </a:tcPr>
                </a:tc>
                <a:extLst>
                  <a:ext uri="{0D108BD9-81ED-4DB2-BD59-A6C34878D82A}">
                    <a16:rowId xmlns:a16="http://schemas.microsoft.com/office/drawing/2014/main" val="3686343501"/>
                  </a:ext>
                </a:extLst>
              </a:tr>
              <a:tr h="410437">
                <a:tc>
                  <a:txBody>
                    <a:bodyPr/>
                    <a:lstStyle/>
                    <a:p>
                      <a:pPr algn="ctr"/>
                      <a:r>
                        <a:rPr lang="en-US" sz="2000" b="1" dirty="0">
                          <a:latin typeface="Times New Roman" panose="02020603050405020304" pitchFamily="18" charset="0"/>
                          <a:cs typeface="Times New Roman" panose="02020603050405020304" pitchFamily="18" charset="0"/>
                        </a:rPr>
                        <a:t>PROJECT OUTPUT AND ESTIMATED COST</a:t>
                      </a:r>
                      <a:endParaRPr lang="en-IN" sz="2000" b="1" dirty="0">
                        <a:latin typeface="Times New Roman" panose="02020603050405020304" pitchFamily="18" charset="0"/>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2213855377"/>
                  </a:ext>
                </a:extLst>
              </a:tr>
              <a:tr h="410437">
                <a:tc>
                  <a:txBody>
                    <a:bodyPr/>
                    <a:lstStyle/>
                    <a:p>
                      <a:pPr algn="ctr"/>
                      <a:r>
                        <a:rPr lang="en-US" sz="2000" b="1" dirty="0">
                          <a:latin typeface="Times New Roman" panose="02020603050405020304" pitchFamily="18" charset="0"/>
                          <a:cs typeface="Times New Roman" panose="02020603050405020304" pitchFamily="18" charset="0"/>
                        </a:rPr>
                        <a:t>FUTURE SCOPE AND SUMMARY</a:t>
                      </a:r>
                      <a:endParaRPr lang="en-IN" sz="2000" b="1" dirty="0">
                        <a:latin typeface="Times New Roman" panose="02020603050405020304" pitchFamily="18" charset="0"/>
                        <a:cs typeface="Times New Roman" panose="02020603050405020304" pitchFamily="18" charset="0"/>
                      </a:endParaRPr>
                    </a:p>
                  </a:txBody>
                  <a:tcPr>
                    <a:solidFill>
                      <a:schemeClr val="accent2"/>
                    </a:solidFill>
                  </a:tcPr>
                </a:tc>
                <a:extLst>
                  <a:ext uri="{0D108BD9-81ED-4DB2-BD59-A6C34878D82A}">
                    <a16:rowId xmlns:a16="http://schemas.microsoft.com/office/drawing/2014/main" val="2182098902"/>
                  </a:ext>
                </a:extLst>
              </a:tr>
            </a:tbl>
          </a:graphicData>
        </a:graphic>
      </p:graphicFrame>
    </p:spTree>
    <p:extLst>
      <p:ext uri="{BB962C8B-B14F-4D97-AF65-F5344CB8AC3E}">
        <p14:creationId xmlns:p14="http://schemas.microsoft.com/office/powerpoint/2010/main" val="300093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73A1-4F81-4E2C-94F5-D1A8DE21563E}"/>
              </a:ext>
            </a:extLst>
          </p:cNvPr>
          <p:cNvSpPr>
            <a:spLocks noGrp="1"/>
          </p:cNvSpPr>
          <p:nvPr>
            <p:ph type="title"/>
          </p:nvPr>
        </p:nvSpPr>
        <p:spPr>
          <a:xfrm>
            <a:off x="448966" y="192036"/>
            <a:ext cx="8246070" cy="763526"/>
          </a:xfrm>
        </p:spPr>
        <p:txBody>
          <a:bodyPr/>
          <a:lstStyle/>
          <a:p>
            <a:pPr algn="ctr"/>
            <a:r>
              <a:rPr lang="en-US" b="1" dirty="0">
                <a:latin typeface="Times New Roman" panose="02020603050405020304" pitchFamily="18" charset="0"/>
                <a:cs typeface="Times New Roman" panose="02020603050405020304" pitchFamily="18" charset="0"/>
              </a:rPr>
              <a:t>FACE RECOGNITION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61E8A25-5E91-486D-B2CD-64B32A67715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Library – OpenCv2- A library of Python bindings designed to solve computer vision problems</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9F284B7-2AA6-48D6-832A-562EBC3BD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912" y="2279354"/>
            <a:ext cx="5972175" cy="2800350"/>
          </a:xfrm>
          <a:prstGeom prst="rect">
            <a:avLst/>
          </a:prstGeom>
        </p:spPr>
      </p:pic>
    </p:spTree>
    <p:extLst>
      <p:ext uri="{BB962C8B-B14F-4D97-AF65-F5344CB8AC3E}">
        <p14:creationId xmlns:p14="http://schemas.microsoft.com/office/powerpoint/2010/main" val="122775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86D8-FA1F-4F6A-AAE2-62014427DB14}"/>
              </a:ext>
            </a:extLst>
          </p:cNvPr>
          <p:cNvSpPr>
            <a:spLocks noGrp="1"/>
          </p:cNvSpPr>
          <p:nvPr>
            <p:ph type="title"/>
          </p:nvPr>
        </p:nvSpPr>
        <p:spPr>
          <a:xfrm>
            <a:off x="441592" y="277097"/>
            <a:ext cx="8246070" cy="763526"/>
          </a:xfrm>
        </p:spPr>
        <p:txBody>
          <a:bodyPr>
            <a:noAutofit/>
          </a:bodyPr>
          <a:lstStyle/>
          <a:p>
            <a:pPr algn="ctr"/>
            <a:r>
              <a:rPr lang="en-US" b="1" dirty="0">
                <a:latin typeface="Times New Roman" panose="02020603050405020304" pitchFamily="18" charset="0"/>
                <a:cs typeface="Times New Roman" panose="02020603050405020304" pitchFamily="18" charset="0"/>
              </a:rPr>
              <a:t>E-MAIL ALERTS TO THE AUTHORITIES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4ACD574-3968-437A-B98D-ABA8E343AAC0}"/>
              </a:ext>
            </a:extLst>
          </p:cNvPr>
          <p:cNvSpPr>
            <a:spLocks noGrp="1"/>
          </p:cNvSpPr>
          <p:nvPr>
            <p:ph idx="1"/>
          </p:nvPr>
        </p:nvSpPr>
        <p:spPr>
          <a:xfrm>
            <a:off x="207264" y="1243584"/>
            <a:ext cx="8480398" cy="3899916"/>
          </a:xfrm>
        </p:spPr>
        <p:txBody>
          <a:bodyPr>
            <a:normAutofit fontScale="77500" lnSpcReduction="20000"/>
          </a:bodyPr>
          <a:lstStyle/>
          <a:p>
            <a:pPr marL="0" indent="0">
              <a:buNone/>
            </a:pPr>
            <a:r>
              <a:rPr lang="en-US" dirty="0">
                <a:latin typeface="Times New Roman" panose="02020603050405020304" pitchFamily="18" charset="0"/>
                <a:ea typeface="Times New Roman"/>
                <a:cs typeface="Times New Roman" panose="02020603050405020304" pitchFamily="18" charset="0"/>
                <a:sym typeface="Times New Roman"/>
              </a:rPr>
              <a:t>We are going to use the SMTP for sending the mails alerts to authorities. SMTP is a set of communications guidelines that allow software to transmit ana electronics mail over the internet is called Simple Mail Transfer Protocol.</a:t>
            </a:r>
            <a:endParaRPr lang="en-US" sz="2200" dirty="0">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r>
              <a:rPr lang="en-IN" dirty="0">
                <a:latin typeface="Times New Roman" panose="02020603050405020304" pitchFamily="18" charset="0"/>
                <a:cs typeface="Times New Roman" panose="02020603050405020304" pitchFamily="18" charset="0"/>
              </a:rPr>
              <a:t>It is a program used for sending messages to other computer users based on e-mail addresses</a:t>
            </a:r>
          </a:p>
          <a:p>
            <a:r>
              <a:rPr lang="en-IN" dirty="0">
                <a:latin typeface="Times New Roman" panose="02020603050405020304" pitchFamily="18" charset="0"/>
                <a:cs typeface="Times New Roman" panose="02020603050405020304" pitchFamily="18" charset="0"/>
              </a:rPr>
              <a:t>It provide a mail exchange between users on the same or different computers, and it also requires support:</a:t>
            </a:r>
          </a:p>
          <a:p>
            <a:pPr marL="0" indent="0">
              <a:buNone/>
            </a:pPr>
            <a:r>
              <a:rPr lang="en-IN" dirty="0">
                <a:latin typeface="Times New Roman" panose="02020603050405020304" pitchFamily="18" charset="0"/>
                <a:cs typeface="Times New Roman" panose="02020603050405020304" pitchFamily="18" charset="0"/>
              </a:rPr>
              <a:t>	1.  It can send a signal message to one or more recipients.</a:t>
            </a:r>
          </a:p>
          <a:p>
            <a:pPr marL="0" indent="0">
              <a:buNone/>
            </a:pPr>
            <a:r>
              <a:rPr lang="en-IN" dirty="0">
                <a:latin typeface="Times New Roman" panose="02020603050405020304" pitchFamily="18" charset="0"/>
                <a:cs typeface="Times New Roman" panose="02020603050405020304" pitchFamily="18" charset="0"/>
              </a:rPr>
              <a:t>	2.  Sending message can include text, voice, video or graphics.</a:t>
            </a:r>
          </a:p>
          <a:p>
            <a:pPr marL="0" indent="0">
              <a:buNone/>
            </a:pPr>
            <a:r>
              <a:rPr lang="en-IN" dirty="0">
                <a:latin typeface="Times New Roman" panose="02020603050405020304" pitchFamily="18" charset="0"/>
                <a:cs typeface="Times New Roman" panose="02020603050405020304" pitchFamily="18" charset="0"/>
              </a:rPr>
              <a:t>	3.  It can also send the messages on networks outside the 		     internet.</a:t>
            </a:r>
          </a:p>
        </p:txBody>
      </p:sp>
    </p:spTree>
    <p:extLst>
      <p:ext uri="{BB962C8B-B14F-4D97-AF65-F5344CB8AC3E}">
        <p14:creationId xmlns:p14="http://schemas.microsoft.com/office/powerpoint/2010/main" val="2222133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EB67E-B574-4143-A9F4-1B8507A34383}"/>
              </a:ext>
            </a:extLst>
          </p:cNvPr>
          <p:cNvSpPr>
            <a:spLocks noGrp="1"/>
          </p:cNvSpPr>
          <p:nvPr>
            <p:ph type="title"/>
          </p:nvPr>
        </p:nvSpPr>
        <p:spPr>
          <a:xfrm>
            <a:off x="448965" y="234566"/>
            <a:ext cx="8246070" cy="763526"/>
          </a:xfrm>
        </p:spPr>
        <p:txBody>
          <a:bodyPr/>
          <a:lstStyle/>
          <a:p>
            <a:pPr algn="ctr"/>
            <a:r>
              <a:rPr lang="en-US" b="1" dirty="0">
                <a:latin typeface="Times New Roman" panose="02020603050405020304" pitchFamily="18" charset="0"/>
                <a:cs typeface="Times New Roman" panose="02020603050405020304" pitchFamily="18" charset="0"/>
              </a:rPr>
              <a:t>DATABASE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1A3F52-0B0D-4626-AAF7-38BB7343643C}"/>
              </a:ext>
            </a:extLst>
          </p:cNvPr>
          <p:cNvSpPr>
            <a:spLocks noGrp="1"/>
          </p:cNvSpPr>
          <p:nvPr>
            <p:ph idx="1"/>
          </p:nvPr>
        </p:nvSpPr>
        <p:spPr/>
        <p:txBody>
          <a:bodyPr>
            <a:normAutofit fontScale="70000" lnSpcReduction="20000"/>
          </a:bodyPr>
          <a:lstStyle/>
          <a:p>
            <a:pPr marL="0" indent="0">
              <a:buNone/>
            </a:pPr>
            <a:r>
              <a:rPr lang="en-US" dirty="0">
                <a:latin typeface="Times New Roman" panose="02020603050405020304" pitchFamily="18" charset="0"/>
                <a:cs typeface="Times New Roman" panose="02020603050405020304" pitchFamily="18" charset="0"/>
              </a:rPr>
              <a:t>SQLite is a software library that provides relational database management system. The lite in SQLite means lightweight in terms of setup, database administration, and required resources.</a:t>
            </a:r>
          </a:p>
          <a:p>
            <a:pPr marL="0" indent="0">
              <a:buNone/>
            </a:pPr>
            <a:r>
              <a:rPr lang="en-US" dirty="0">
                <a:latin typeface="Times New Roman" panose="02020603050405020304" pitchFamily="18" charset="0"/>
                <a:cs typeface="Times New Roman" panose="02020603050405020304" pitchFamily="18" charset="0"/>
              </a:rPr>
              <a:t>SQLite has the following noticeable features:</a:t>
            </a:r>
          </a:p>
          <a:p>
            <a:r>
              <a:rPr lang="en-US" dirty="0">
                <a:latin typeface="Times New Roman" panose="02020603050405020304" pitchFamily="18" charset="0"/>
                <a:cs typeface="Times New Roman" panose="02020603050405020304" pitchFamily="18" charset="0"/>
              </a:rPr>
              <a:t>Serverless</a:t>
            </a:r>
          </a:p>
          <a:p>
            <a:r>
              <a:rPr lang="en-US" dirty="0">
                <a:latin typeface="Times New Roman" panose="02020603050405020304" pitchFamily="18" charset="0"/>
                <a:cs typeface="Times New Roman" panose="02020603050405020304" pitchFamily="18" charset="0"/>
              </a:rPr>
              <a:t>Self-Contained</a:t>
            </a:r>
          </a:p>
          <a:p>
            <a:r>
              <a:rPr lang="en-US">
                <a:latin typeface="Times New Roman" panose="02020603050405020304" pitchFamily="18" charset="0"/>
                <a:cs typeface="Times New Roman" panose="02020603050405020304" pitchFamily="18" charset="0"/>
              </a:rPr>
              <a:t>Zero-Configuration</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We will be making a REST API for our database using Django’s(Python web framework) rest framework.</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5258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9D8A6-8B61-4599-811B-823A6DDE09B9}"/>
              </a:ext>
            </a:extLst>
          </p:cNvPr>
          <p:cNvSpPr>
            <a:spLocks noGrp="1"/>
          </p:cNvSpPr>
          <p:nvPr>
            <p:ph type="title"/>
          </p:nvPr>
        </p:nvSpPr>
        <p:spPr>
          <a:xfrm>
            <a:off x="448965" y="170771"/>
            <a:ext cx="8246070" cy="763526"/>
          </a:xfrm>
        </p:spPr>
        <p:txBody>
          <a:bodyPr/>
          <a:lstStyle/>
          <a:p>
            <a:pPr algn="ctr"/>
            <a:r>
              <a:rPr lang="en-US" b="1" dirty="0">
                <a:latin typeface="Times New Roman" panose="02020603050405020304" pitchFamily="18" charset="0"/>
                <a:cs typeface="Times New Roman" panose="02020603050405020304" pitchFamily="18" charset="0"/>
              </a:rPr>
              <a:t>What is an API?</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1BB732E-3381-453F-9EA3-D792BD5F7F5D}"/>
              </a:ext>
            </a:extLst>
          </p:cNvPr>
          <p:cNvSpPr>
            <a:spLocks noGrp="1"/>
          </p:cNvSpPr>
          <p:nvPr>
            <p:ph idx="1"/>
          </p:nvPr>
        </p:nvSpPr>
        <p:spPr>
          <a:xfrm>
            <a:off x="268224" y="1452717"/>
            <a:ext cx="8426812" cy="1241715"/>
          </a:xfrm>
        </p:spPr>
        <p:txBody>
          <a:bodyPr>
            <a:normAutofit fontScale="92500" lnSpcReduction="10000"/>
          </a:bodyPr>
          <a:lstStyle/>
          <a:p>
            <a:pPr marL="0" indent="0">
              <a:buNone/>
            </a:pPr>
            <a:r>
              <a:rPr lang="en-US" dirty="0">
                <a:latin typeface="Times New Roman" panose="02020603050405020304" pitchFamily="18" charset="0"/>
                <a:cs typeface="Times New Roman" panose="02020603050405020304" pitchFamily="18" charset="0"/>
              </a:rPr>
              <a:t>API stands for Application Programming Interface, its request to retrieve or write data are generally done by sending HTTP response to server.</a:t>
            </a:r>
          </a:p>
          <a:p>
            <a:pPr marL="0" indent="0">
              <a:buNone/>
            </a:pPr>
            <a:endParaRPr lang="en-US" dirty="0"/>
          </a:p>
          <a:p>
            <a:endParaRPr lang="en-IN" dirty="0"/>
          </a:p>
        </p:txBody>
      </p:sp>
      <p:pic>
        <p:nvPicPr>
          <p:cNvPr id="4" name="Google Shape;218;p32">
            <a:extLst>
              <a:ext uri="{FF2B5EF4-FFF2-40B4-BE49-F238E27FC236}">
                <a16:creationId xmlns:a16="http://schemas.microsoft.com/office/drawing/2014/main" id="{BF0A3B52-76B5-4DAB-B75A-ECBF4BBC1451}"/>
              </a:ext>
            </a:extLst>
          </p:cNvPr>
          <p:cNvPicPr preferRelativeResize="0"/>
          <p:nvPr/>
        </p:nvPicPr>
        <p:blipFill>
          <a:blip r:embed="rId2">
            <a:alphaModFix/>
          </a:blip>
          <a:stretch>
            <a:fillRect/>
          </a:stretch>
        </p:blipFill>
        <p:spPr>
          <a:xfrm>
            <a:off x="658893" y="2694432"/>
            <a:ext cx="7546323" cy="2190785"/>
          </a:xfrm>
          <a:prstGeom prst="rect">
            <a:avLst/>
          </a:prstGeom>
          <a:noFill/>
          <a:ln>
            <a:noFill/>
          </a:ln>
        </p:spPr>
      </p:pic>
    </p:spTree>
    <p:extLst>
      <p:ext uri="{BB962C8B-B14F-4D97-AF65-F5344CB8AC3E}">
        <p14:creationId xmlns:p14="http://schemas.microsoft.com/office/powerpoint/2010/main" val="1342422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8B806-5BDB-408A-ACC0-161423A138D1}"/>
              </a:ext>
            </a:extLst>
          </p:cNvPr>
          <p:cNvSpPr txBox="1"/>
          <p:nvPr/>
        </p:nvSpPr>
        <p:spPr>
          <a:xfrm>
            <a:off x="538717" y="35442"/>
            <a:ext cx="7846828" cy="1200329"/>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BASIC SYSTEM WORK FLOW AND DISPLAY</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4" name="flow display">
            <a:hlinkClick r:id="" action="ppaction://media"/>
            <a:extLst>
              <a:ext uri="{FF2B5EF4-FFF2-40B4-BE49-F238E27FC236}">
                <a16:creationId xmlns:a16="http://schemas.microsoft.com/office/drawing/2014/main" id="{0371AA92-3EC8-4B3C-85F1-B8A6F7B6A1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2923474" y="41896"/>
            <a:ext cx="3297052" cy="5993221"/>
          </a:xfrm>
          <a:prstGeom prst="rect">
            <a:avLst/>
          </a:prstGeom>
        </p:spPr>
      </p:pic>
    </p:spTree>
    <p:extLst>
      <p:ext uri="{BB962C8B-B14F-4D97-AF65-F5344CB8AC3E}">
        <p14:creationId xmlns:p14="http://schemas.microsoft.com/office/powerpoint/2010/main" val="18224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F9D63-5A59-42FE-8E97-42AA708E4F3C}"/>
              </a:ext>
            </a:extLst>
          </p:cNvPr>
          <p:cNvSpPr>
            <a:spLocks noGrp="1"/>
          </p:cNvSpPr>
          <p:nvPr>
            <p:ph type="title"/>
          </p:nvPr>
        </p:nvSpPr>
        <p:spPr/>
        <p:txBody>
          <a:bodyPr>
            <a:normAutofit/>
          </a:bodyPr>
          <a:lstStyle/>
          <a:p>
            <a:r>
              <a:rPr lang="en-US" sz="3600" b="1" dirty="0">
                <a:solidFill>
                  <a:schemeClr val="bg1"/>
                </a:solidFill>
                <a:latin typeface="Times New Roman" panose="02020603050405020304" pitchFamily="18" charset="0"/>
                <a:cs typeface="Times New Roman" panose="02020603050405020304" pitchFamily="18" charset="0"/>
              </a:rPr>
              <a:t>FACE RECOGNITION</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3" name="face recognition">
            <a:hlinkClick r:id="" action="ppaction://media"/>
            <a:extLst>
              <a:ext uri="{FF2B5EF4-FFF2-40B4-BE49-F238E27FC236}">
                <a16:creationId xmlns:a16="http://schemas.microsoft.com/office/drawing/2014/main" id="{5DAAFA1B-134D-478D-8004-008CE5288F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14059" y="1278666"/>
            <a:ext cx="6315881" cy="3474557"/>
          </a:xfrm>
          <a:prstGeom prst="rect">
            <a:avLst/>
          </a:prstGeom>
        </p:spPr>
      </p:pic>
    </p:spTree>
    <p:extLst>
      <p:ext uri="{BB962C8B-B14F-4D97-AF65-F5344CB8AC3E}">
        <p14:creationId xmlns:p14="http://schemas.microsoft.com/office/powerpoint/2010/main" val="329663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B4C9-046A-44B0-A70E-C57ADEFAE8F0}"/>
              </a:ext>
            </a:extLst>
          </p:cNvPr>
          <p:cNvSpPr>
            <a:spLocks noGrp="1"/>
          </p:cNvSpPr>
          <p:nvPr>
            <p:ph type="title"/>
          </p:nvPr>
        </p:nvSpPr>
        <p:spPr/>
        <p:txBody>
          <a:bodyPr>
            <a:normAutofit/>
          </a:bodyPr>
          <a:lstStyle/>
          <a:p>
            <a:r>
              <a:rPr lang="en-US" sz="3600" b="1" dirty="0">
                <a:solidFill>
                  <a:schemeClr val="bg1"/>
                </a:solidFill>
                <a:latin typeface="Times New Roman" panose="02020603050405020304" pitchFamily="18" charset="0"/>
                <a:cs typeface="Times New Roman" panose="02020603050405020304" pitchFamily="18" charset="0"/>
              </a:rPr>
              <a:t>E-MAIL ALERTS SENT TO ADMIN</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2BBC93B-79D3-425A-94C1-1F4446B0CE3F}"/>
              </a:ext>
            </a:extLst>
          </p:cNvPr>
          <p:cNvPicPr>
            <a:picLocks noChangeAspect="1"/>
          </p:cNvPicPr>
          <p:nvPr/>
        </p:nvPicPr>
        <p:blipFill rotWithShape="1">
          <a:blip r:embed="rId2"/>
          <a:srcRect l="16533" t="20672" r="5000" b="12770"/>
          <a:stretch/>
        </p:blipFill>
        <p:spPr>
          <a:xfrm>
            <a:off x="662940" y="1263942"/>
            <a:ext cx="7818120" cy="3730286"/>
          </a:xfrm>
          <a:prstGeom prst="rect">
            <a:avLst/>
          </a:prstGeom>
        </p:spPr>
      </p:pic>
    </p:spTree>
    <p:extLst>
      <p:ext uri="{BB962C8B-B14F-4D97-AF65-F5344CB8AC3E}">
        <p14:creationId xmlns:p14="http://schemas.microsoft.com/office/powerpoint/2010/main" val="3625202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B89C-EBA1-4286-928A-0558448324FE}"/>
              </a:ext>
            </a:extLst>
          </p:cNvPr>
          <p:cNvSpPr>
            <a:spLocks noGrp="1"/>
          </p:cNvSpPr>
          <p:nvPr>
            <p:ph type="title"/>
          </p:nvPr>
        </p:nvSpPr>
        <p:spPr>
          <a:xfrm>
            <a:off x="448964" y="206212"/>
            <a:ext cx="8246070" cy="763526"/>
          </a:xfrm>
        </p:spPr>
        <p:txBody>
          <a:bodyPr/>
          <a:lstStyle/>
          <a:p>
            <a:pPr algn="ctr"/>
            <a:r>
              <a:rPr lang="en-US" b="1" dirty="0">
                <a:latin typeface="Times New Roman" panose="02020603050405020304" pitchFamily="18" charset="0"/>
                <a:cs typeface="Times New Roman" panose="02020603050405020304" pitchFamily="18" charset="0"/>
              </a:rPr>
              <a:t>ESTIMATED COST</a:t>
            </a:r>
            <a:endParaRPr lang="en-IN" b="1" dirty="0">
              <a:latin typeface="Times New Roman" panose="02020603050405020304" pitchFamily="18" charset="0"/>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BB78FE5D-6FE3-41F6-8F76-F528FF51EE6D}"/>
              </a:ext>
            </a:extLst>
          </p:cNvPr>
          <p:cNvGraphicFramePr>
            <a:graphicFrameLocks noChangeAspect="1"/>
          </p:cNvGraphicFramePr>
          <p:nvPr>
            <p:extLst>
              <p:ext uri="{D42A27DB-BD31-4B8C-83A1-F6EECF244321}">
                <p14:modId xmlns:p14="http://schemas.microsoft.com/office/powerpoint/2010/main" val="2954123009"/>
              </p:ext>
            </p:extLst>
          </p:nvPr>
        </p:nvGraphicFramePr>
        <p:xfrm>
          <a:off x="742156" y="1293406"/>
          <a:ext cx="7659687" cy="3721100"/>
        </p:xfrm>
        <a:graphic>
          <a:graphicData uri="http://schemas.openxmlformats.org/presentationml/2006/ole">
            <mc:AlternateContent xmlns:mc="http://schemas.openxmlformats.org/markup-compatibility/2006">
              <mc:Choice xmlns:v="urn:schemas-microsoft-com:vml" Requires="v">
                <p:oleObj name="Worksheet" r:id="rId2" imgW="6172413" imgH="3086100" progId="Excel.Sheet.12">
                  <p:embed/>
                </p:oleObj>
              </mc:Choice>
              <mc:Fallback>
                <p:oleObj name="Worksheet" r:id="rId2" imgW="6172413" imgH="3086100" progId="Excel.Sheet.12">
                  <p:embed/>
                  <p:pic>
                    <p:nvPicPr>
                      <p:cNvPr id="0" name=""/>
                      <p:cNvPicPr/>
                      <p:nvPr/>
                    </p:nvPicPr>
                    <p:blipFill>
                      <a:blip r:embed="rId3"/>
                      <a:stretch>
                        <a:fillRect/>
                      </a:stretch>
                    </p:blipFill>
                    <p:spPr>
                      <a:xfrm>
                        <a:off x="742156" y="1293406"/>
                        <a:ext cx="7659687" cy="3721100"/>
                      </a:xfrm>
                      <a:prstGeom prst="rect">
                        <a:avLst/>
                      </a:prstGeom>
                    </p:spPr>
                  </p:pic>
                </p:oleObj>
              </mc:Fallback>
            </mc:AlternateContent>
          </a:graphicData>
        </a:graphic>
      </p:graphicFrame>
    </p:spTree>
    <p:extLst>
      <p:ext uri="{BB962C8B-B14F-4D97-AF65-F5344CB8AC3E}">
        <p14:creationId xmlns:p14="http://schemas.microsoft.com/office/powerpoint/2010/main" val="1237166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0EEC-8CB1-401F-8BFA-2639505D2DA9}"/>
              </a:ext>
            </a:extLst>
          </p:cNvPr>
          <p:cNvSpPr>
            <a:spLocks noGrp="1"/>
          </p:cNvSpPr>
          <p:nvPr>
            <p:ph type="title"/>
          </p:nvPr>
        </p:nvSpPr>
        <p:spPr>
          <a:xfrm>
            <a:off x="441591" y="217966"/>
            <a:ext cx="8246070" cy="763526"/>
          </a:xfrm>
        </p:spPr>
        <p:txBody>
          <a:bodyPr/>
          <a:lstStyle/>
          <a:p>
            <a:pPr algn="ctr"/>
            <a:r>
              <a:rPr lang="en-US" b="1" dirty="0">
                <a:latin typeface="Times New Roman" panose="02020603050405020304" pitchFamily="18" charset="0"/>
                <a:cs typeface="Times New Roman" panose="02020603050405020304" pitchFamily="18" charset="0"/>
              </a:rPr>
              <a:t>FUTURE SCOPES OF THE PROJECT</a:t>
            </a:r>
            <a:endParaRPr lang="en-I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4B0F53F-40BC-4782-BD12-0E7C35E1F9B4}"/>
              </a:ext>
            </a:extLst>
          </p:cNvPr>
          <p:cNvSpPr txBox="1"/>
          <p:nvPr/>
        </p:nvSpPr>
        <p:spPr>
          <a:xfrm>
            <a:off x="503274" y="1270687"/>
            <a:ext cx="8137451" cy="3654847"/>
          </a:xfrm>
          <a:prstGeom prst="rect">
            <a:avLst/>
          </a:prstGeom>
          <a:noFill/>
        </p:spPr>
        <p:txBody>
          <a:bodyPr wrap="square">
            <a:spAutoFit/>
          </a:bodyPr>
          <a:lstStyle/>
          <a:p>
            <a:pPr marL="108720">
              <a:lnSpc>
                <a:spcPct val="100000"/>
              </a:lnSpc>
              <a:spcBef>
                <a:spcPts val="1060"/>
              </a:spcBef>
              <a:buClr>
                <a:srgbClr val="77CAEE"/>
              </a:buClr>
              <a:buSzPct val="45000"/>
            </a:pPr>
            <a:r>
              <a:rPr lang="en-IN" sz="1700" b="0" strike="noStrike" spc="-1" dirty="0">
                <a:solidFill>
                  <a:schemeClr val="bg1"/>
                </a:solidFill>
                <a:latin typeface="Times New Roman"/>
                <a:ea typeface="DejaVu Sans"/>
              </a:rPr>
              <a:t>There are some ideas that we would  like to implement in future for better user experience with development of real world scenarios by keeping security as utmost priority. The following ideas could be tested for future extension of project:</a:t>
            </a:r>
            <a:endParaRPr lang="en-IN" sz="1700" b="0" strike="noStrike" spc="-1" dirty="0">
              <a:solidFill>
                <a:schemeClr val="bg1"/>
              </a:solidFill>
              <a:latin typeface="Arial"/>
            </a:endParaRPr>
          </a:p>
          <a:p>
            <a:pPr marL="285750" indent="-285750">
              <a:lnSpc>
                <a:spcPct val="100000"/>
              </a:lnSpc>
              <a:spcBef>
                <a:spcPts val="1060"/>
              </a:spcBef>
              <a:buFont typeface="Arial" panose="020B0604020202020204" pitchFamily="34" charset="0"/>
              <a:buChar char="•"/>
            </a:pPr>
            <a:r>
              <a:rPr lang="en-IN" sz="1700" b="0" strike="noStrike" spc="-1" dirty="0">
                <a:solidFill>
                  <a:schemeClr val="bg1"/>
                </a:solidFill>
                <a:latin typeface="Times New Roman" panose="02020603050405020304" pitchFamily="18" charset="0"/>
                <a:cs typeface="Times New Roman" panose="02020603050405020304" pitchFamily="18" charset="0"/>
              </a:rPr>
              <a:t>We can keep a record of entry/exit of a car from th</a:t>
            </a:r>
            <a:r>
              <a:rPr lang="en-IN" sz="1700" spc="-1" dirty="0">
                <a:solidFill>
                  <a:schemeClr val="bg1"/>
                </a:solidFill>
                <a:latin typeface="Times New Roman" panose="02020603050405020304" pitchFamily="18" charset="0"/>
                <a:cs typeface="Times New Roman" panose="02020603050405020304" pitchFamily="18" charset="0"/>
              </a:rPr>
              <a:t>e society, basically this implementation was done manually, but we would use RFID and barcode for this implementation.</a:t>
            </a:r>
          </a:p>
          <a:p>
            <a:pPr marL="285750" indent="-285750">
              <a:lnSpc>
                <a:spcPct val="100000"/>
              </a:lnSpc>
              <a:spcBef>
                <a:spcPts val="1060"/>
              </a:spcBef>
              <a:buFont typeface="Arial" panose="020B0604020202020204" pitchFamily="34" charset="0"/>
              <a:buChar char="•"/>
            </a:pPr>
            <a:r>
              <a:rPr lang="en-IN" sz="1700" b="0" strike="noStrike" spc="-1" dirty="0">
                <a:solidFill>
                  <a:schemeClr val="bg1"/>
                </a:solidFill>
                <a:latin typeface="Times New Roman" panose="02020603050405020304" pitchFamily="18" charset="0"/>
                <a:cs typeface="Times New Roman" panose="02020603050405020304" pitchFamily="18" charset="0"/>
              </a:rPr>
              <a:t>Inside the society/industries to get real-time movement/object detection of person at particular time interval to keep the area safe, this can be implemented in some very important or protected areas.</a:t>
            </a:r>
            <a:endParaRPr lang="en-IN" sz="1700" spc="-1" dirty="0">
              <a:solidFill>
                <a:schemeClr val="bg1"/>
              </a:solidFill>
              <a:latin typeface="Times New Roman" panose="02020603050405020304" pitchFamily="18" charset="0"/>
              <a:cs typeface="Times New Roman" panose="02020603050405020304" pitchFamily="18" charset="0"/>
            </a:endParaRPr>
          </a:p>
          <a:p>
            <a:pPr marL="285750" indent="-285750">
              <a:lnSpc>
                <a:spcPct val="100000"/>
              </a:lnSpc>
              <a:spcBef>
                <a:spcPts val="1060"/>
              </a:spcBef>
              <a:buFont typeface="Arial" panose="020B0604020202020204" pitchFamily="34" charset="0"/>
              <a:buChar char="•"/>
            </a:pPr>
            <a:r>
              <a:rPr lang="en-IN" sz="1700" b="0" strike="noStrike" spc="-1" dirty="0">
                <a:solidFill>
                  <a:schemeClr val="bg1"/>
                </a:solidFill>
                <a:latin typeface="Times New Roman" panose="02020603050405020304" pitchFamily="18" charset="0"/>
                <a:cs typeface="Times New Roman" panose="02020603050405020304" pitchFamily="18" charset="0"/>
              </a:rPr>
              <a:t>For above implementation we need some alert making system for notifying the person in-charge, for that we can create a separate dashboard on our web-application for alerts of any suspicious movement or activity. </a:t>
            </a:r>
          </a:p>
        </p:txBody>
      </p:sp>
    </p:spTree>
    <p:extLst>
      <p:ext uri="{BB962C8B-B14F-4D97-AF65-F5344CB8AC3E}">
        <p14:creationId xmlns:p14="http://schemas.microsoft.com/office/powerpoint/2010/main" val="926267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51C0-8601-4328-A454-98A1BE58F72B}"/>
              </a:ext>
            </a:extLst>
          </p:cNvPr>
          <p:cNvSpPr>
            <a:spLocks noGrp="1"/>
          </p:cNvSpPr>
          <p:nvPr>
            <p:ph type="title"/>
          </p:nvPr>
        </p:nvSpPr>
        <p:spPr>
          <a:xfrm>
            <a:off x="448965" y="156594"/>
            <a:ext cx="8246070" cy="763526"/>
          </a:xfrm>
        </p:spPr>
        <p:txBody>
          <a:bodyPr/>
          <a:lstStyle/>
          <a:p>
            <a:pPr algn="ctr"/>
            <a:r>
              <a:rPr lang="en-US" dirty="0">
                <a:latin typeface="Times New Roman" panose="02020603050405020304" pitchFamily="18" charset="0"/>
                <a:cs typeface="Times New Roman" panose="02020603050405020304" pitchFamily="18" charset="0"/>
              </a:rPr>
              <a:t>SUMMARY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13A72D8-BF23-484A-B4C4-F7EBD8DE4901}"/>
              </a:ext>
            </a:extLst>
          </p:cNvPr>
          <p:cNvSpPr>
            <a:spLocks noGrp="1"/>
          </p:cNvSpPr>
          <p:nvPr>
            <p:ph idx="1"/>
          </p:nvPr>
        </p:nvSpPr>
        <p:spPr/>
        <p:txBody>
          <a:bodyPr>
            <a:normAutofit fontScale="92500" lnSpcReduction="20000"/>
          </a:bodyPr>
          <a:lstStyle/>
          <a:p>
            <a:pPr marL="0" lvl="0" indent="0" algn="l" rtl="0">
              <a:spcBef>
                <a:spcPts val="1400"/>
              </a:spcBef>
              <a:spcAft>
                <a:spcPts val="0"/>
              </a:spcAft>
              <a:buNone/>
            </a:pPr>
            <a:r>
              <a:rPr lang="en-US" dirty="0">
                <a:latin typeface="Times New Roman" panose="02020603050405020304" pitchFamily="18" charset="0"/>
                <a:cs typeface="Times New Roman" panose="02020603050405020304" pitchFamily="18" charset="0"/>
              </a:rPr>
              <a:t>The project will not only help us keep temperature records of the society members and non members, but it will also help us in keeping the society secure by not allowing any non members having high temperature.</a:t>
            </a:r>
          </a:p>
          <a:p>
            <a:pPr marL="0" lvl="0" indent="0" algn="l" rtl="0">
              <a:spcBef>
                <a:spcPts val="1400"/>
              </a:spcBef>
              <a:spcAft>
                <a:spcPts val="0"/>
              </a:spcAft>
              <a:buNone/>
            </a:pPr>
            <a:r>
              <a:rPr lang="en-US" dirty="0">
                <a:latin typeface="Times New Roman" panose="02020603050405020304" pitchFamily="18" charset="0"/>
                <a:cs typeface="Times New Roman" panose="02020603050405020304" pitchFamily="18" charset="0"/>
              </a:rPr>
              <a:t>Thus , with the use of basic sensors and sophisticated pocket size computer (Raspberry pi) a cheap and compact device for security purpose is possible. Since we are using face recognition for access control , the process will be contactless which will help us to reduce the spread of covid.</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846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262920"/>
            <a:ext cx="8246070" cy="763526"/>
          </a:xfrm>
        </p:spPr>
        <p:txBody>
          <a:bodyPr>
            <a:normAutofit/>
          </a:bodyPr>
          <a:lstStyle/>
          <a:p>
            <a:pPr algn="ctr"/>
            <a:r>
              <a:rPr lang="en-US" sz="3600" b="1" dirty="0">
                <a:latin typeface="Times New Roman"/>
                <a:ea typeface="Times New Roman"/>
                <a:cs typeface="Times New Roman"/>
                <a:sym typeface="Times New Roman"/>
              </a:rPr>
              <a:t> INTRODUCTION</a:t>
            </a:r>
            <a:endParaRPr lang="en-US" dirty="0"/>
          </a:p>
        </p:txBody>
      </p:sp>
      <p:sp>
        <p:nvSpPr>
          <p:cNvPr id="3" name="Content Placeholder 2"/>
          <p:cNvSpPr>
            <a:spLocks noGrp="1"/>
          </p:cNvSpPr>
          <p:nvPr>
            <p:ph idx="1"/>
          </p:nvPr>
        </p:nvSpPr>
        <p:spPr/>
        <p:txBody>
          <a:bodyPr>
            <a:normAutofit fontScale="77500" lnSpcReduction="20000"/>
          </a:bodyPr>
          <a:lstStyle/>
          <a:p>
            <a:pPr marL="342900" lvl="0" indent="-342900" algn="l" rtl="0">
              <a:lnSpc>
                <a:spcPct val="95000"/>
              </a:lnSpc>
              <a:spcBef>
                <a:spcPts val="0"/>
              </a:spcBef>
              <a:spcAft>
                <a:spcPts val="0"/>
              </a:spcAft>
              <a:buSzPts val="1760"/>
              <a:buFont typeface="Arial"/>
              <a:buChar char="•"/>
            </a:pPr>
            <a:r>
              <a:rPr lang="en-US" dirty="0">
                <a:latin typeface="Times New Roman"/>
                <a:ea typeface="Times New Roman"/>
                <a:cs typeface="Times New Roman"/>
                <a:sym typeface="Times New Roman"/>
              </a:rPr>
              <a:t>Due to increase of COVID-19 cases in India, it is a need of the hour for such devices to be installed in our society for monitoring.</a:t>
            </a:r>
            <a:endParaRPr lang="en-US" dirty="0"/>
          </a:p>
          <a:p>
            <a:pPr marL="342900" lvl="0" indent="-342900" algn="l" rtl="0">
              <a:lnSpc>
                <a:spcPct val="95000"/>
              </a:lnSpc>
              <a:spcBef>
                <a:spcPts val="1600"/>
              </a:spcBef>
              <a:spcAft>
                <a:spcPts val="0"/>
              </a:spcAft>
              <a:buSzPts val="1760"/>
              <a:buFont typeface="Arial"/>
              <a:buChar char="•"/>
            </a:pPr>
            <a:r>
              <a:rPr lang="en-US" dirty="0">
                <a:latin typeface="Times New Roman"/>
                <a:ea typeface="Times New Roman"/>
                <a:cs typeface="Times New Roman"/>
                <a:sym typeface="Times New Roman"/>
              </a:rPr>
              <a:t>To eradicate COVID-19 virus  important factor is preventing the spread of virus in our locality, taking precaution based on the advisories being issued by ministry of health and family welfare.</a:t>
            </a:r>
            <a:endParaRPr lang="en-US" b="1" dirty="0">
              <a:latin typeface="Times New Roman"/>
              <a:ea typeface="Times New Roman"/>
              <a:cs typeface="Times New Roman"/>
              <a:sym typeface="Times New Roman"/>
            </a:endParaRPr>
          </a:p>
          <a:p>
            <a:pPr marL="342900" lvl="0" indent="-342900" algn="l" rtl="0">
              <a:lnSpc>
                <a:spcPct val="95000"/>
              </a:lnSpc>
              <a:spcBef>
                <a:spcPts val="1600"/>
              </a:spcBef>
              <a:spcAft>
                <a:spcPts val="0"/>
              </a:spcAft>
              <a:buSzPts val="1760"/>
              <a:buFont typeface="Arial"/>
              <a:buChar char="•"/>
            </a:pPr>
            <a:r>
              <a:rPr lang="en-US" dirty="0">
                <a:latin typeface="Times New Roman"/>
                <a:ea typeface="Times New Roman"/>
                <a:cs typeface="Times New Roman"/>
                <a:sym typeface="Times New Roman"/>
              </a:rPr>
              <a:t>The project we had implemented, is a</a:t>
            </a:r>
            <a:r>
              <a:rPr lang="en-US" b="1" dirty="0">
                <a:latin typeface="Times New Roman"/>
                <a:ea typeface="Times New Roman"/>
                <a:cs typeface="Times New Roman"/>
                <a:sym typeface="Times New Roman"/>
              </a:rPr>
              <a:t> </a:t>
            </a:r>
            <a:r>
              <a:rPr lang="en-US" dirty="0">
                <a:latin typeface="Times New Roman"/>
                <a:ea typeface="Times New Roman"/>
                <a:cs typeface="Times New Roman"/>
                <a:sym typeface="Times New Roman"/>
              </a:rPr>
              <a:t>portable and user-friendly low power consuming product.</a:t>
            </a:r>
            <a:endParaRPr lang="en-US" dirty="0"/>
          </a:p>
          <a:p>
            <a:pPr marL="342900" lvl="0" indent="-342900" algn="l" rtl="0">
              <a:lnSpc>
                <a:spcPct val="95000"/>
              </a:lnSpc>
              <a:spcBef>
                <a:spcPts val="1600"/>
              </a:spcBef>
              <a:spcAft>
                <a:spcPts val="0"/>
              </a:spcAft>
              <a:buSzPts val="1760"/>
              <a:buFont typeface="Arial"/>
              <a:buChar char="•"/>
            </a:pPr>
            <a:r>
              <a:rPr lang="en-US" dirty="0">
                <a:latin typeface="Times New Roman"/>
                <a:ea typeface="Times New Roman"/>
                <a:cs typeface="Times New Roman"/>
                <a:sym typeface="Times New Roman"/>
              </a:rPr>
              <a:t>We designed this product in such a way that the whole process is completely contactless, to keep it safe for the society.</a:t>
            </a:r>
            <a:endParaRPr lang="en-US" dirty="0"/>
          </a:p>
          <a:p>
            <a:pPr marL="342900" lvl="0" indent="-231140" algn="l" rtl="0">
              <a:lnSpc>
                <a:spcPct val="95000"/>
              </a:lnSpc>
              <a:spcBef>
                <a:spcPts val="1600"/>
              </a:spcBef>
              <a:spcAft>
                <a:spcPts val="0"/>
              </a:spcAft>
              <a:buSzPts val="1760"/>
              <a:buFont typeface="Arial"/>
              <a:buNone/>
            </a:pPr>
            <a:endParaRPr lang="en-US" dirty="0">
              <a:latin typeface="Times New Roman"/>
              <a:ea typeface="Times New Roman"/>
              <a:cs typeface="Times New Roman"/>
              <a:sym typeface="Times New Roman"/>
            </a:endParaRPr>
          </a:p>
          <a:p>
            <a:pPr marL="342900" lvl="0" indent="-231140" algn="l" rtl="0">
              <a:lnSpc>
                <a:spcPct val="95000"/>
              </a:lnSpc>
              <a:spcBef>
                <a:spcPts val="1600"/>
              </a:spcBef>
              <a:spcAft>
                <a:spcPts val="0"/>
              </a:spcAft>
              <a:buSzPts val="1760"/>
              <a:buFont typeface="Arial"/>
              <a:buNone/>
            </a:pPr>
            <a:endParaRPr lang="en-US" dirty="0"/>
          </a:p>
          <a:p>
            <a:pPr marL="342900" lvl="0" indent="-231140" algn="l" rtl="0">
              <a:lnSpc>
                <a:spcPct val="95000"/>
              </a:lnSpc>
              <a:spcBef>
                <a:spcPts val="1600"/>
              </a:spcBef>
              <a:spcAft>
                <a:spcPts val="0"/>
              </a:spcAft>
              <a:buSzPts val="1760"/>
              <a:buFont typeface="Arial"/>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103309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3B4C-E61F-4307-ACDE-E35F5A9F011D}"/>
              </a:ext>
            </a:extLst>
          </p:cNvPr>
          <p:cNvSpPr>
            <a:spLocks noGrp="1"/>
          </p:cNvSpPr>
          <p:nvPr>
            <p:ph type="title"/>
          </p:nvPr>
        </p:nvSpPr>
        <p:spPr>
          <a:xfrm>
            <a:off x="448965" y="199124"/>
            <a:ext cx="8246070" cy="763526"/>
          </a:xfrm>
        </p:spPr>
        <p:txBody>
          <a:bodyPr/>
          <a:lstStyle/>
          <a:p>
            <a:pPr algn="ctr"/>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8EE7B4D-1E19-4029-9BD4-E5B9B19C96CD}"/>
              </a:ext>
            </a:extLst>
          </p:cNvPr>
          <p:cNvSpPr>
            <a:spLocks noGrp="1"/>
          </p:cNvSpPr>
          <p:nvPr>
            <p:ph idx="1"/>
          </p:nvPr>
        </p:nvSpPr>
        <p:spPr>
          <a:xfrm>
            <a:off x="448966" y="1452716"/>
            <a:ext cx="8365850" cy="3608382"/>
          </a:xfrm>
        </p:spPr>
        <p:txBody>
          <a:bodyPr>
            <a:normAutofit fontScale="85000" lnSpcReduction="20000"/>
          </a:bodyPr>
          <a:lstStyle/>
          <a:p>
            <a:pPr marL="631190" lvl="0" indent="-514350" algn="l" rtl="0">
              <a:spcBef>
                <a:spcPts val="1400"/>
              </a:spcBef>
              <a:spcAft>
                <a:spcPts val="0"/>
              </a:spcAft>
              <a:buSzPts val="1760"/>
              <a:buFont typeface="+mj-lt"/>
              <a:buAutoNum type="arabicPeriod"/>
            </a:pPr>
            <a:r>
              <a:rPr lang="en-US" u="sng" dirty="0">
                <a:solidFill>
                  <a:schemeClr val="hlink"/>
                </a:solidFill>
                <a:latin typeface="Times New Roman" panose="02020603050405020304" pitchFamily="18" charset="0"/>
                <a:cs typeface="Times New Roman" panose="02020603050405020304" pitchFamily="18" charset="0"/>
                <a:hlinkClick r:id="rId2"/>
              </a:rPr>
              <a:t>https://create.arduino.cc/projecthub/whitebank/temperature-measuring-automatic-and-voice-inform-4d6acf</a:t>
            </a:r>
            <a:endParaRPr lang="en-US" dirty="0">
              <a:latin typeface="Times New Roman" panose="02020603050405020304" pitchFamily="18" charset="0"/>
              <a:cs typeface="Times New Roman" panose="02020603050405020304" pitchFamily="18" charset="0"/>
            </a:endParaRPr>
          </a:p>
          <a:p>
            <a:pPr marL="631190" lvl="0" indent="-514350" algn="l" rtl="0">
              <a:spcBef>
                <a:spcPts val="0"/>
              </a:spcBef>
              <a:spcAft>
                <a:spcPts val="0"/>
              </a:spcAft>
              <a:buSzPts val="1760"/>
              <a:buFont typeface="+mj-lt"/>
              <a:buAutoNum type="arabicPeriod"/>
            </a:pPr>
            <a:r>
              <a:rPr lang="en-US" u="sng" dirty="0">
                <a:solidFill>
                  <a:schemeClr val="hlink"/>
                </a:solidFill>
                <a:latin typeface="Times New Roman" panose="02020603050405020304" pitchFamily="18" charset="0"/>
                <a:cs typeface="Times New Roman" panose="02020603050405020304" pitchFamily="18" charset="0"/>
                <a:hlinkClick r:id="rId3"/>
              </a:rPr>
              <a:t>https://www.lamasatech.com/products/interactive-kiosks/body-temperature-kiosk/</a:t>
            </a:r>
            <a:endParaRPr lang="en-US" dirty="0">
              <a:latin typeface="Times New Roman" panose="02020603050405020304" pitchFamily="18" charset="0"/>
              <a:cs typeface="Times New Roman" panose="02020603050405020304" pitchFamily="18" charset="0"/>
            </a:endParaRPr>
          </a:p>
          <a:p>
            <a:pPr marL="631190" lvl="0" indent="-514350" algn="l" rtl="0">
              <a:spcBef>
                <a:spcPts val="0"/>
              </a:spcBef>
              <a:spcAft>
                <a:spcPts val="0"/>
              </a:spcAft>
              <a:buSzPts val="1760"/>
              <a:buFont typeface="+mj-lt"/>
              <a:buAutoNum type="arabicPeriod"/>
            </a:pPr>
            <a:r>
              <a:rPr lang="en-US" u="sng" dirty="0">
                <a:solidFill>
                  <a:schemeClr val="hlink"/>
                </a:solidFill>
                <a:latin typeface="Times New Roman" panose="02020603050405020304" pitchFamily="18" charset="0"/>
                <a:cs typeface="Times New Roman" panose="02020603050405020304" pitchFamily="18" charset="0"/>
                <a:hlinkClick r:id="rId4"/>
              </a:rPr>
              <a:t>https://www.circuito.io/app?components=512,11021</a:t>
            </a:r>
            <a:endParaRPr lang="en-US" dirty="0">
              <a:latin typeface="Times New Roman" panose="02020603050405020304" pitchFamily="18" charset="0"/>
              <a:cs typeface="Times New Roman" panose="02020603050405020304" pitchFamily="18" charset="0"/>
            </a:endParaRPr>
          </a:p>
          <a:p>
            <a:pPr marL="631190" lvl="0" indent="-514350" algn="l" rtl="0">
              <a:spcBef>
                <a:spcPts val="0"/>
              </a:spcBef>
              <a:spcAft>
                <a:spcPts val="0"/>
              </a:spcAft>
              <a:buSzPts val="1760"/>
              <a:buFont typeface="+mj-lt"/>
              <a:buAutoNum type="arabicPeriod"/>
            </a:pPr>
            <a:r>
              <a:rPr lang="en-US" u="sng" dirty="0">
                <a:solidFill>
                  <a:schemeClr val="hlink"/>
                </a:solidFill>
                <a:latin typeface="Times New Roman" panose="02020603050405020304" pitchFamily="18" charset="0"/>
                <a:cs typeface="Times New Roman" panose="02020603050405020304" pitchFamily="18" charset="0"/>
                <a:hlinkClick r:id="rId5"/>
              </a:rPr>
              <a:t>https://circuitdigest.com/microcontroller-projects/iot-based-contactless-body-temperature-monitoring-using-raspberry-pi-with-camera-and-email-alert</a:t>
            </a:r>
            <a:endParaRPr lang="en-US" dirty="0">
              <a:latin typeface="Times New Roman" panose="02020603050405020304" pitchFamily="18" charset="0"/>
              <a:cs typeface="Times New Roman" panose="02020603050405020304" pitchFamily="18" charset="0"/>
            </a:endParaRPr>
          </a:p>
          <a:p>
            <a:pPr marL="631190" lvl="0" indent="-514350" algn="l" rtl="0">
              <a:spcBef>
                <a:spcPts val="0"/>
              </a:spcBef>
              <a:spcAft>
                <a:spcPts val="0"/>
              </a:spcAft>
              <a:buSzPts val="1760"/>
              <a:buFont typeface="+mj-lt"/>
              <a:buAutoNum type="arabicPeriod"/>
            </a:pPr>
            <a:r>
              <a:rPr lang="en-US" u="sng" dirty="0">
                <a:solidFill>
                  <a:schemeClr val="hlink"/>
                </a:solidFill>
                <a:latin typeface="Times New Roman" panose="02020603050405020304" pitchFamily="18" charset="0"/>
                <a:cs typeface="Times New Roman" panose="02020603050405020304" pitchFamily="18" charset="0"/>
                <a:hlinkClick r:id="rId6"/>
              </a:rPr>
              <a:t>https://circuitdigest.com/microcontroller-projects/ir-thermometer-using-arduino-and-ir-temperature-sensor</a:t>
            </a:r>
            <a:endParaRPr lang="en-US" u="sng" dirty="0">
              <a:solidFill>
                <a:schemeClr val="hlink"/>
              </a:solidFill>
              <a:latin typeface="Times New Roman" panose="02020603050405020304" pitchFamily="18" charset="0"/>
              <a:cs typeface="Times New Roman" panose="02020603050405020304" pitchFamily="18" charset="0"/>
            </a:endParaRPr>
          </a:p>
          <a:p>
            <a:pPr marL="631190" lvl="0" indent="-514350" algn="l" rtl="0">
              <a:spcBef>
                <a:spcPts val="0"/>
              </a:spcBef>
              <a:spcAft>
                <a:spcPts val="0"/>
              </a:spcAft>
              <a:buSzPts val="1760"/>
              <a:buFont typeface="+mj-lt"/>
              <a:buAutoNum type="arabicPeriod"/>
            </a:pPr>
            <a:r>
              <a:rPr lang="en-US" dirty="0">
                <a:solidFill>
                  <a:srgbClr val="0070C0"/>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https://www.pyimagesearch.com/2018/06/25/raspberry-pi-face-recognition/</a:t>
            </a:r>
            <a:endParaRPr lang="en-US" dirty="0">
              <a:solidFill>
                <a:srgbClr val="0070C0"/>
              </a:solidFill>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8305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6F2E-CD86-4F37-9759-CF4A4F68DF18}"/>
              </a:ext>
            </a:extLst>
          </p:cNvPr>
          <p:cNvSpPr>
            <a:spLocks noGrp="1"/>
          </p:cNvSpPr>
          <p:nvPr>
            <p:ph type="title"/>
          </p:nvPr>
        </p:nvSpPr>
        <p:spPr>
          <a:xfrm>
            <a:off x="457200" y="1389889"/>
            <a:ext cx="8229600" cy="3352800"/>
          </a:xfrm>
        </p:spPr>
        <p:txBody>
          <a:bodyPr>
            <a:normAutofit fontScale="90000"/>
          </a:bodyPr>
          <a:lstStyle/>
          <a:p>
            <a:pPr marL="116840" lvl="0" algn="l" rtl="0">
              <a:spcBef>
                <a:spcPts val="1400"/>
              </a:spcBef>
              <a:spcAft>
                <a:spcPts val="0"/>
              </a:spcAft>
            </a:pPr>
            <a:br>
              <a:rPr lang="en-US" sz="2400" dirty="0">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7.       </a:t>
            </a:r>
            <a:r>
              <a:rPr lang="en-US" sz="2400" dirty="0">
                <a:latin typeface="Times New Roman" panose="02020603050405020304" pitchFamily="18" charset="0"/>
                <a:cs typeface="Times New Roman" panose="02020603050405020304" pitchFamily="18" charset="0"/>
              </a:rPr>
              <a:t>.</a:t>
            </a:r>
            <a:r>
              <a:rPr lang="en-US" sz="2400" u="sng" dirty="0">
                <a:solidFill>
                  <a:schemeClr val="hlink"/>
                </a:solidFill>
                <a:latin typeface="Times New Roman" panose="02020603050405020304" pitchFamily="18" charset="0"/>
                <a:cs typeface="Times New Roman" panose="02020603050405020304" pitchFamily="18" charset="0"/>
                <a:hlinkClick r:id="rId2"/>
              </a:rPr>
              <a:t>https://circuitdigest.com/microcontroller-projects/visitor-     	monitoring-with-raspberry-pi-and-pi-camera</a:t>
            </a:r>
            <a:br>
              <a:rPr lang="en-US" sz="2400" dirty="0">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8.      </a:t>
            </a:r>
            <a:r>
              <a:rPr lang="en-US" sz="2400" u="sng" dirty="0">
                <a:solidFill>
                  <a:schemeClr val="hlink"/>
                </a:solidFill>
                <a:latin typeface="Times New Roman" panose="02020603050405020304" pitchFamily="18" charset="0"/>
                <a:cs typeface="Times New Roman" panose="02020603050405020304" pitchFamily="18" charset="0"/>
                <a:hlinkClick r:id="rId3"/>
              </a:rPr>
              <a:t>https://youtu.be/PmZ29Vta7Vc</a:t>
            </a:r>
            <a:br>
              <a:rPr lang="en-US" sz="2400" dirty="0">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9.	</a:t>
            </a:r>
            <a:r>
              <a:rPr lang="en-US" sz="2400" u="sng" dirty="0">
                <a:solidFill>
                  <a:schemeClr val="hlink"/>
                </a:solidFill>
                <a:latin typeface="Times New Roman" panose="02020603050405020304" pitchFamily="18" charset="0"/>
                <a:cs typeface="Times New Roman" panose="02020603050405020304" pitchFamily="18" charset="0"/>
                <a:hlinkClick r:id="rId4"/>
              </a:rPr>
              <a:t>https://www.raspberrypi.org/documentation/hardware/camera/</a:t>
            </a:r>
            <a:br>
              <a:rPr lang="en-US" sz="2400" dirty="0">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10.</a:t>
            </a:r>
            <a:r>
              <a:rPr lang="en-US" sz="2400" dirty="0">
                <a:latin typeface="Times New Roman" panose="02020603050405020304" pitchFamily="18" charset="0"/>
                <a:cs typeface="Times New Roman" panose="02020603050405020304" pitchFamily="18" charset="0"/>
              </a:rPr>
              <a:t>       </a:t>
            </a:r>
            <a:r>
              <a:rPr lang="en-US" sz="2400" u="sng" dirty="0">
                <a:solidFill>
                  <a:schemeClr val="hlink"/>
                </a:solidFill>
                <a:latin typeface="Times New Roman" panose="02020603050405020304" pitchFamily="18" charset="0"/>
                <a:cs typeface="Times New Roman" panose="02020603050405020304" pitchFamily="18" charset="0"/>
                <a:hlinkClick r:id="rId5"/>
              </a:rPr>
              <a:t>https://mygate.com/security-management</a:t>
            </a: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7922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46E0-D96F-4816-858E-CF7BBF28BD0C}"/>
              </a:ext>
            </a:extLst>
          </p:cNvPr>
          <p:cNvSpPr>
            <a:spLocks noGrp="1"/>
          </p:cNvSpPr>
          <p:nvPr>
            <p:ph type="title"/>
          </p:nvPr>
        </p:nvSpPr>
        <p:spPr>
          <a:xfrm>
            <a:off x="457200" y="1611744"/>
            <a:ext cx="8229600" cy="2031679"/>
          </a:xfrm>
        </p:spPr>
        <p:txBody>
          <a:bodyPr>
            <a:normAutofit/>
          </a:bodyPr>
          <a:lstStyle/>
          <a:p>
            <a:r>
              <a:rPr lang="en-US" sz="7000" b="1"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Thank you </a:t>
            </a:r>
            <a:endParaRPr lang="en-IN" sz="7000" b="1"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3643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6736-1E1E-43FE-BEE7-2A243F042D0F}"/>
              </a:ext>
            </a:extLst>
          </p:cNvPr>
          <p:cNvSpPr>
            <a:spLocks noGrp="1"/>
          </p:cNvSpPr>
          <p:nvPr>
            <p:ph type="title"/>
          </p:nvPr>
        </p:nvSpPr>
        <p:spPr>
          <a:xfrm>
            <a:off x="448965" y="255831"/>
            <a:ext cx="8246070" cy="763526"/>
          </a:xfrm>
        </p:spPr>
        <p:txBody>
          <a:bodyPr/>
          <a:lstStyle/>
          <a:p>
            <a:pPr algn="ctr"/>
            <a:r>
              <a:rPr lang="en-US" sz="3600" b="1" dirty="0">
                <a:latin typeface="Times New Roman" panose="020206030504050203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E0FFB9-6189-4E1C-A476-96810CCD8847}"/>
              </a:ext>
            </a:extLst>
          </p:cNvPr>
          <p:cNvSpPr>
            <a:spLocks noGrp="1"/>
          </p:cNvSpPr>
          <p:nvPr>
            <p:ph idx="1"/>
          </p:nvPr>
        </p:nvSpPr>
        <p:spPr>
          <a:xfrm>
            <a:off x="250492" y="1346391"/>
            <a:ext cx="4760987" cy="3321115"/>
          </a:xfrm>
        </p:spPr>
        <p:txBody>
          <a:bodyPr>
            <a:noAutofit/>
          </a:bodyPr>
          <a:lstStyle/>
          <a:p>
            <a:pPr marL="342900" lvl="0" indent="-342900" algn="l" rtl="0">
              <a:lnSpc>
                <a:spcPct val="95000"/>
              </a:lnSpc>
              <a:spcBef>
                <a:spcPts val="0"/>
              </a:spcBef>
              <a:spcAft>
                <a:spcPts val="0"/>
              </a:spcAft>
              <a:buSzPts val="1760"/>
              <a:buFont typeface="Arial"/>
              <a:buChar char="•"/>
            </a:pPr>
            <a:r>
              <a:rPr lang="en-US" sz="2000" dirty="0">
                <a:latin typeface="Times New Roman" panose="02020603050405020304" pitchFamily="18" charset="0"/>
                <a:cs typeface="Times New Roman" panose="02020603050405020304" pitchFamily="18" charset="0"/>
              </a:rPr>
              <a:t>Automation of Society Security Tasks – Visitors in a housing society fall in the category of regular visitors like drivers, maids, milkman, sweeper, car cleaners, </a:t>
            </a:r>
            <a:r>
              <a:rPr lang="en-US" sz="2000" dirty="0" err="1">
                <a:latin typeface="Times New Roman" panose="02020603050405020304" pitchFamily="18" charset="0"/>
                <a:cs typeface="Times New Roman" panose="02020603050405020304" pitchFamily="18" charset="0"/>
              </a:rPr>
              <a:t>etc</a:t>
            </a:r>
            <a:r>
              <a:rPr lang="en-US" sz="2000" dirty="0">
                <a:latin typeface="Times New Roman" panose="02020603050405020304" pitchFamily="18" charset="0"/>
                <a:cs typeface="Times New Roman" panose="02020603050405020304" pitchFamily="18" charset="0"/>
              </a:rPr>
              <a:t> who visit on a daily basis and the other category is of infrequent known or unknown visitors ( like guests, delivery boys).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0" lvl="0" indent="0" algn="l" rtl="0">
              <a:lnSpc>
                <a:spcPct val="95000"/>
              </a:lnSpc>
              <a:spcBef>
                <a:spcPts val="0"/>
              </a:spcBef>
              <a:spcAft>
                <a:spcPts val="0"/>
              </a:spcAft>
              <a:buSzPts val="1760"/>
              <a:buNone/>
            </a:pPr>
            <a:endParaRPr lang="en-IN" sz="2000" dirty="0">
              <a:latin typeface="Times New Roman" panose="02020603050405020304" pitchFamily="18" charset="0"/>
              <a:cs typeface="Times New Roman" panose="02020603050405020304" pitchFamily="18" charset="0"/>
            </a:endParaRPr>
          </a:p>
        </p:txBody>
      </p:sp>
      <p:pic>
        <p:nvPicPr>
          <p:cNvPr id="4" name="Google Shape;113;p16">
            <a:extLst>
              <a:ext uri="{FF2B5EF4-FFF2-40B4-BE49-F238E27FC236}">
                <a16:creationId xmlns:a16="http://schemas.microsoft.com/office/drawing/2014/main" id="{52AA6BFE-3EE6-4513-9354-6B723CADC4D6}"/>
              </a:ext>
            </a:extLst>
          </p:cNvPr>
          <p:cNvPicPr preferRelativeResize="0"/>
          <p:nvPr/>
        </p:nvPicPr>
        <p:blipFill>
          <a:blip r:embed="rId2">
            <a:alphaModFix/>
          </a:blip>
          <a:stretch>
            <a:fillRect/>
          </a:stretch>
        </p:blipFill>
        <p:spPr>
          <a:xfrm>
            <a:off x="5356568" y="1698171"/>
            <a:ext cx="3536940" cy="2552511"/>
          </a:xfrm>
          <a:prstGeom prst="rect">
            <a:avLst/>
          </a:prstGeom>
          <a:noFill/>
          <a:ln>
            <a:noFill/>
          </a:ln>
        </p:spPr>
      </p:pic>
    </p:spTree>
    <p:extLst>
      <p:ext uri="{BB962C8B-B14F-4D97-AF65-F5344CB8AC3E}">
        <p14:creationId xmlns:p14="http://schemas.microsoft.com/office/powerpoint/2010/main" val="2764670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C1C1-2F8D-4DFB-80C7-562A3392B569}"/>
              </a:ext>
            </a:extLst>
          </p:cNvPr>
          <p:cNvSpPr>
            <a:spLocks noGrp="1"/>
          </p:cNvSpPr>
          <p:nvPr>
            <p:ph type="title"/>
          </p:nvPr>
        </p:nvSpPr>
        <p:spPr>
          <a:xfrm>
            <a:off x="448965" y="227478"/>
            <a:ext cx="8246070" cy="763526"/>
          </a:xfrm>
        </p:spPr>
        <p:txBody>
          <a:bodyPr/>
          <a:lstStyle/>
          <a:p>
            <a:pPr algn="ctr"/>
            <a:r>
              <a:rPr lang="en-US" sz="3600" b="1" dirty="0">
                <a:latin typeface="Times New Roman"/>
                <a:ea typeface="Times New Roman"/>
                <a:cs typeface="Times New Roman"/>
                <a:sym typeface="Times New Roman"/>
              </a:rPr>
              <a:t>PROJECT OBJECTIVE</a:t>
            </a:r>
            <a:endParaRPr lang="en-IN" dirty="0"/>
          </a:p>
        </p:txBody>
      </p:sp>
      <p:sp>
        <p:nvSpPr>
          <p:cNvPr id="3" name="Content Placeholder 2">
            <a:extLst>
              <a:ext uri="{FF2B5EF4-FFF2-40B4-BE49-F238E27FC236}">
                <a16:creationId xmlns:a16="http://schemas.microsoft.com/office/drawing/2014/main" id="{4610F9B4-DAD3-4A7B-93E0-257A71C60D3F}"/>
              </a:ext>
            </a:extLst>
          </p:cNvPr>
          <p:cNvSpPr>
            <a:spLocks noGrp="1"/>
          </p:cNvSpPr>
          <p:nvPr>
            <p:ph idx="1"/>
          </p:nvPr>
        </p:nvSpPr>
        <p:spPr/>
        <p:txBody>
          <a:bodyPr>
            <a:normAutofit fontScale="85000" lnSpcReduction="10000"/>
          </a:bodyPr>
          <a:lstStyle/>
          <a:p>
            <a:pPr>
              <a:lnSpc>
                <a:spcPct val="120000"/>
              </a:lnSpc>
              <a:spcBef>
                <a:spcPts val="1400"/>
              </a:spcBef>
            </a:pPr>
            <a:r>
              <a:rPr lang="en-US" sz="2800" dirty="0">
                <a:latin typeface="Times New Roman" panose="02020603050405020304" pitchFamily="18" charset="0"/>
                <a:cs typeface="Times New Roman" panose="02020603050405020304" pitchFamily="18" charset="0"/>
              </a:rPr>
              <a:t>To Develop a fully contactless security system to prevent the increase of  covid 19 virus.</a:t>
            </a:r>
          </a:p>
          <a:p>
            <a:pPr>
              <a:spcBef>
                <a:spcPts val="1400"/>
              </a:spcBef>
            </a:pPr>
            <a:endParaRPr lang="en-US" sz="2800" dirty="0">
              <a:latin typeface="Times New Roman" panose="02020603050405020304" pitchFamily="18" charset="0"/>
              <a:cs typeface="Times New Roman" panose="02020603050405020304" pitchFamily="18" charset="0"/>
            </a:endParaRPr>
          </a:p>
          <a:p>
            <a:pPr>
              <a:spcBef>
                <a:spcPts val="1400"/>
              </a:spcBef>
            </a:pPr>
            <a:r>
              <a:rPr lang="en-US" sz="2800" dirty="0">
                <a:latin typeface="Times New Roman" panose="02020603050405020304" pitchFamily="18" charset="0"/>
                <a:cs typeface="Times New Roman" panose="02020603050405020304" pitchFamily="18" charset="0"/>
              </a:rPr>
              <a:t>To increase the traceability of the potential carrier or spreader.</a:t>
            </a:r>
          </a:p>
          <a:p>
            <a:pPr>
              <a:spcBef>
                <a:spcPts val="1400"/>
              </a:spcBef>
            </a:pPr>
            <a:endParaRPr lang="en-US" sz="2800" dirty="0">
              <a:latin typeface="Times New Roman" panose="02020603050405020304" pitchFamily="18" charset="0"/>
              <a:cs typeface="Times New Roman" panose="02020603050405020304" pitchFamily="18" charset="0"/>
            </a:endParaRPr>
          </a:p>
          <a:p>
            <a:pPr>
              <a:spcBef>
                <a:spcPts val="1400"/>
              </a:spcBef>
            </a:pPr>
            <a:r>
              <a:rPr lang="en-US" sz="2800" dirty="0">
                <a:latin typeface="Times New Roman" panose="02020603050405020304" pitchFamily="18" charset="0"/>
                <a:cs typeface="Times New Roman" panose="02020603050405020304" pitchFamily="18" charset="0"/>
              </a:rPr>
              <a:t>To increase the security of society using modern technology.</a:t>
            </a:r>
          </a:p>
          <a:p>
            <a:pPr>
              <a:spcBef>
                <a:spcPts val="1400"/>
              </a:spcBef>
            </a:pPr>
            <a:endParaRPr lang="en-US" sz="2800" dirty="0">
              <a:latin typeface="Times New Roman" panose="02020603050405020304" pitchFamily="18" charset="0"/>
              <a:cs typeface="Times New Roman" panose="02020603050405020304" pitchFamily="18" charset="0"/>
            </a:endParaRPr>
          </a:p>
          <a:p>
            <a:pPr>
              <a:spcBef>
                <a:spcPts val="1400"/>
              </a:spcBef>
              <a:spcAft>
                <a:spcPts val="200"/>
              </a:spcAft>
            </a:pPr>
            <a:endParaRPr lang="en-US"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8313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D5F1-B99A-4AAE-8903-8D342904A275}"/>
              </a:ext>
            </a:extLst>
          </p:cNvPr>
          <p:cNvSpPr>
            <a:spLocks noGrp="1"/>
          </p:cNvSpPr>
          <p:nvPr>
            <p:ph type="title"/>
          </p:nvPr>
        </p:nvSpPr>
        <p:spPr>
          <a:xfrm>
            <a:off x="503088" y="213586"/>
            <a:ext cx="8229600" cy="857250"/>
          </a:xfrm>
        </p:spPr>
        <p:txBody>
          <a:bodyPr>
            <a:norm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WORKFLOW</a:t>
            </a:r>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4" name="CustomShape 2">
            <a:extLst>
              <a:ext uri="{FF2B5EF4-FFF2-40B4-BE49-F238E27FC236}">
                <a16:creationId xmlns:a16="http://schemas.microsoft.com/office/drawing/2014/main" id="{49D15B02-C2EF-4776-AFA1-1EDB4E768288}"/>
              </a:ext>
            </a:extLst>
          </p:cNvPr>
          <p:cNvSpPr/>
          <p:nvPr/>
        </p:nvSpPr>
        <p:spPr>
          <a:xfrm>
            <a:off x="238080" y="1220090"/>
            <a:ext cx="8759616" cy="359280"/>
          </a:xfrm>
          <a:custGeom>
            <a:avLst/>
            <a:gdLst/>
            <a:ahLst/>
            <a:cxnLst/>
            <a:rect l="l" t="t" r="r" b="b"/>
            <a:pathLst>
              <a:path w="26502" h="1002">
                <a:moveTo>
                  <a:pt x="166" y="0"/>
                </a:moveTo>
                <a:lnTo>
                  <a:pt x="167" y="0"/>
                </a:lnTo>
                <a:cubicBezTo>
                  <a:pt x="138" y="0"/>
                  <a:pt x="109" y="8"/>
                  <a:pt x="83" y="22"/>
                </a:cubicBezTo>
                <a:cubicBezTo>
                  <a:pt x="58" y="37"/>
                  <a:pt x="37" y="58"/>
                  <a:pt x="22" y="83"/>
                </a:cubicBezTo>
                <a:cubicBezTo>
                  <a:pt x="8" y="109"/>
                  <a:pt x="0" y="138"/>
                  <a:pt x="0" y="167"/>
                </a:cubicBezTo>
                <a:lnTo>
                  <a:pt x="0" y="834"/>
                </a:lnTo>
                <a:lnTo>
                  <a:pt x="0" y="834"/>
                </a:lnTo>
                <a:cubicBezTo>
                  <a:pt x="0" y="863"/>
                  <a:pt x="8" y="892"/>
                  <a:pt x="22" y="918"/>
                </a:cubicBezTo>
                <a:cubicBezTo>
                  <a:pt x="37" y="943"/>
                  <a:pt x="58" y="964"/>
                  <a:pt x="83" y="979"/>
                </a:cubicBezTo>
                <a:cubicBezTo>
                  <a:pt x="109" y="993"/>
                  <a:pt x="138" y="1001"/>
                  <a:pt x="167" y="1001"/>
                </a:cubicBezTo>
                <a:lnTo>
                  <a:pt x="26334" y="1001"/>
                </a:lnTo>
                <a:lnTo>
                  <a:pt x="26334" y="1001"/>
                </a:lnTo>
                <a:cubicBezTo>
                  <a:pt x="26363" y="1001"/>
                  <a:pt x="26392" y="993"/>
                  <a:pt x="26418" y="979"/>
                </a:cubicBezTo>
                <a:cubicBezTo>
                  <a:pt x="26443" y="964"/>
                  <a:pt x="26464" y="943"/>
                  <a:pt x="26479" y="918"/>
                </a:cubicBezTo>
                <a:cubicBezTo>
                  <a:pt x="26493" y="892"/>
                  <a:pt x="26501" y="863"/>
                  <a:pt x="26501" y="834"/>
                </a:cubicBezTo>
                <a:lnTo>
                  <a:pt x="26501" y="166"/>
                </a:lnTo>
                <a:lnTo>
                  <a:pt x="26501" y="167"/>
                </a:lnTo>
                <a:lnTo>
                  <a:pt x="26501" y="167"/>
                </a:lnTo>
                <a:cubicBezTo>
                  <a:pt x="26501" y="138"/>
                  <a:pt x="26493" y="109"/>
                  <a:pt x="26479" y="83"/>
                </a:cubicBezTo>
                <a:cubicBezTo>
                  <a:pt x="26464" y="58"/>
                  <a:pt x="26443" y="37"/>
                  <a:pt x="26418" y="22"/>
                </a:cubicBezTo>
                <a:cubicBezTo>
                  <a:pt x="26392" y="8"/>
                  <a:pt x="26363" y="0"/>
                  <a:pt x="26334" y="0"/>
                </a:cubicBezTo>
                <a:lnTo>
                  <a:pt x="166" y="0"/>
                </a:lnTo>
              </a:path>
            </a:pathLst>
          </a:custGeom>
          <a:solidFill>
            <a:schemeClr val="accent1">
              <a:lumMod val="75000"/>
            </a:schemeClr>
          </a:solidFill>
          <a:ln w="18000">
            <a:solidFill>
              <a:srgbClr val="009BDD"/>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600" b="0" strike="noStrike" spc="-1" dirty="0">
                <a:solidFill>
                  <a:srgbClr val="000000"/>
                </a:solidFill>
                <a:latin typeface="Times New Roman"/>
                <a:ea typeface="DejaVu Sans"/>
              </a:rPr>
              <a:t> </a:t>
            </a:r>
            <a:r>
              <a:rPr lang="en-IN" sz="1600" b="0" strike="noStrike" spc="-1" dirty="0">
                <a:solidFill>
                  <a:schemeClr val="bg1"/>
                </a:solidFill>
                <a:latin typeface="Times New Roman"/>
                <a:ea typeface="DejaVu Sans"/>
              </a:rPr>
              <a:t>RESEARCH DIFFERENT PAPERS AND WEBSITES TO SET DIRECTION OF OUR PROJECT</a:t>
            </a:r>
            <a:endParaRPr lang="en-IN" sz="1600" b="0" strike="noStrike" spc="-1" dirty="0">
              <a:solidFill>
                <a:schemeClr val="bg1"/>
              </a:solidFill>
              <a:latin typeface="Arial"/>
            </a:endParaRPr>
          </a:p>
        </p:txBody>
      </p:sp>
      <p:sp>
        <p:nvSpPr>
          <p:cNvPr id="5" name="CustomShape 4">
            <a:extLst>
              <a:ext uri="{FF2B5EF4-FFF2-40B4-BE49-F238E27FC236}">
                <a16:creationId xmlns:a16="http://schemas.microsoft.com/office/drawing/2014/main" id="{F66B26C9-E2F0-445E-BB59-C1AC5F51FBD0}"/>
              </a:ext>
            </a:extLst>
          </p:cNvPr>
          <p:cNvSpPr/>
          <p:nvPr/>
        </p:nvSpPr>
        <p:spPr>
          <a:xfrm>
            <a:off x="238080" y="1895920"/>
            <a:ext cx="8759616" cy="359280"/>
          </a:xfrm>
          <a:custGeom>
            <a:avLst/>
            <a:gdLst/>
            <a:ahLst/>
            <a:cxnLst/>
            <a:rect l="l" t="t" r="r" b="b"/>
            <a:pathLst>
              <a:path w="26502" h="1002">
                <a:moveTo>
                  <a:pt x="166" y="0"/>
                </a:moveTo>
                <a:lnTo>
                  <a:pt x="167" y="0"/>
                </a:lnTo>
                <a:cubicBezTo>
                  <a:pt x="138" y="0"/>
                  <a:pt x="109" y="8"/>
                  <a:pt x="83" y="22"/>
                </a:cubicBezTo>
                <a:cubicBezTo>
                  <a:pt x="58" y="37"/>
                  <a:pt x="37" y="58"/>
                  <a:pt x="22" y="83"/>
                </a:cubicBezTo>
                <a:cubicBezTo>
                  <a:pt x="8" y="109"/>
                  <a:pt x="0" y="138"/>
                  <a:pt x="0" y="167"/>
                </a:cubicBezTo>
                <a:lnTo>
                  <a:pt x="0" y="834"/>
                </a:lnTo>
                <a:lnTo>
                  <a:pt x="0" y="834"/>
                </a:lnTo>
                <a:cubicBezTo>
                  <a:pt x="0" y="863"/>
                  <a:pt x="8" y="892"/>
                  <a:pt x="22" y="918"/>
                </a:cubicBezTo>
                <a:cubicBezTo>
                  <a:pt x="37" y="943"/>
                  <a:pt x="58" y="964"/>
                  <a:pt x="83" y="979"/>
                </a:cubicBezTo>
                <a:cubicBezTo>
                  <a:pt x="109" y="993"/>
                  <a:pt x="138" y="1001"/>
                  <a:pt x="167" y="1001"/>
                </a:cubicBezTo>
                <a:lnTo>
                  <a:pt x="26334" y="1001"/>
                </a:lnTo>
                <a:lnTo>
                  <a:pt x="26334" y="1001"/>
                </a:lnTo>
                <a:cubicBezTo>
                  <a:pt x="26363" y="1001"/>
                  <a:pt x="26392" y="993"/>
                  <a:pt x="26418" y="979"/>
                </a:cubicBezTo>
                <a:cubicBezTo>
                  <a:pt x="26443" y="964"/>
                  <a:pt x="26464" y="943"/>
                  <a:pt x="26479" y="918"/>
                </a:cubicBezTo>
                <a:cubicBezTo>
                  <a:pt x="26493" y="892"/>
                  <a:pt x="26501" y="863"/>
                  <a:pt x="26501" y="834"/>
                </a:cubicBezTo>
                <a:lnTo>
                  <a:pt x="26501" y="166"/>
                </a:lnTo>
                <a:lnTo>
                  <a:pt x="26501" y="167"/>
                </a:lnTo>
                <a:lnTo>
                  <a:pt x="26501" y="167"/>
                </a:lnTo>
                <a:cubicBezTo>
                  <a:pt x="26501" y="138"/>
                  <a:pt x="26493" y="109"/>
                  <a:pt x="26479" y="83"/>
                </a:cubicBezTo>
                <a:cubicBezTo>
                  <a:pt x="26464" y="58"/>
                  <a:pt x="26443" y="37"/>
                  <a:pt x="26418" y="22"/>
                </a:cubicBezTo>
                <a:cubicBezTo>
                  <a:pt x="26392" y="8"/>
                  <a:pt x="26363" y="0"/>
                  <a:pt x="26334" y="0"/>
                </a:cubicBezTo>
                <a:lnTo>
                  <a:pt x="166" y="0"/>
                </a:lnTo>
              </a:path>
            </a:pathLst>
          </a:custGeom>
          <a:solidFill>
            <a:srgbClr val="DDDDDD"/>
          </a:solidFill>
          <a:ln w="18000">
            <a:solidFill>
              <a:srgbClr val="009BDD"/>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600" b="0" strike="noStrike" spc="-1" dirty="0">
                <a:solidFill>
                  <a:srgbClr val="000000"/>
                </a:solidFill>
                <a:latin typeface="Times New Roman"/>
                <a:ea typeface="DejaVu Sans"/>
              </a:rPr>
              <a:t> INTERFACING HARDWARE UNITS WITH RASPBERRY-PI 3</a:t>
            </a:r>
            <a:endParaRPr lang="en-IN" sz="1600" b="0" strike="noStrike" spc="-1" dirty="0">
              <a:latin typeface="Arial"/>
            </a:endParaRPr>
          </a:p>
        </p:txBody>
      </p:sp>
      <p:sp>
        <p:nvSpPr>
          <p:cNvPr id="8" name="CustomShape 6">
            <a:extLst>
              <a:ext uri="{FF2B5EF4-FFF2-40B4-BE49-F238E27FC236}">
                <a16:creationId xmlns:a16="http://schemas.microsoft.com/office/drawing/2014/main" id="{E8F738C7-82F8-4091-BDDE-984E5B1B24DD}"/>
              </a:ext>
            </a:extLst>
          </p:cNvPr>
          <p:cNvSpPr/>
          <p:nvPr/>
        </p:nvSpPr>
        <p:spPr>
          <a:xfrm>
            <a:off x="238080" y="2571522"/>
            <a:ext cx="8759616" cy="381364"/>
          </a:xfrm>
          <a:custGeom>
            <a:avLst/>
            <a:gdLst/>
            <a:ahLst/>
            <a:cxnLst/>
            <a:rect l="l" t="t" r="r" b="b"/>
            <a:pathLst>
              <a:path w="26502" h="1002">
                <a:moveTo>
                  <a:pt x="166" y="0"/>
                </a:moveTo>
                <a:lnTo>
                  <a:pt x="167" y="0"/>
                </a:lnTo>
                <a:cubicBezTo>
                  <a:pt x="138" y="0"/>
                  <a:pt x="109" y="8"/>
                  <a:pt x="83" y="22"/>
                </a:cubicBezTo>
                <a:cubicBezTo>
                  <a:pt x="58" y="37"/>
                  <a:pt x="37" y="58"/>
                  <a:pt x="22" y="83"/>
                </a:cubicBezTo>
                <a:cubicBezTo>
                  <a:pt x="8" y="109"/>
                  <a:pt x="0" y="138"/>
                  <a:pt x="0" y="167"/>
                </a:cubicBezTo>
                <a:lnTo>
                  <a:pt x="0" y="834"/>
                </a:lnTo>
                <a:lnTo>
                  <a:pt x="0" y="834"/>
                </a:lnTo>
                <a:cubicBezTo>
                  <a:pt x="0" y="863"/>
                  <a:pt x="8" y="892"/>
                  <a:pt x="22" y="918"/>
                </a:cubicBezTo>
                <a:cubicBezTo>
                  <a:pt x="37" y="943"/>
                  <a:pt x="58" y="964"/>
                  <a:pt x="83" y="979"/>
                </a:cubicBezTo>
                <a:cubicBezTo>
                  <a:pt x="109" y="993"/>
                  <a:pt x="138" y="1001"/>
                  <a:pt x="167" y="1001"/>
                </a:cubicBezTo>
                <a:lnTo>
                  <a:pt x="26334" y="1001"/>
                </a:lnTo>
                <a:lnTo>
                  <a:pt x="26334" y="1001"/>
                </a:lnTo>
                <a:cubicBezTo>
                  <a:pt x="26363" y="1001"/>
                  <a:pt x="26392" y="993"/>
                  <a:pt x="26418" y="979"/>
                </a:cubicBezTo>
                <a:cubicBezTo>
                  <a:pt x="26443" y="964"/>
                  <a:pt x="26464" y="943"/>
                  <a:pt x="26479" y="918"/>
                </a:cubicBezTo>
                <a:cubicBezTo>
                  <a:pt x="26493" y="892"/>
                  <a:pt x="26501" y="863"/>
                  <a:pt x="26501" y="834"/>
                </a:cubicBezTo>
                <a:lnTo>
                  <a:pt x="26501" y="166"/>
                </a:lnTo>
                <a:lnTo>
                  <a:pt x="26501" y="167"/>
                </a:lnTo>
                <a:lnTo>
                  <a:pt x="26501" y="167"/>
                </a:lnTo>
                <a:cubicBezTo>
                  <a:pt x="26501" y="138"/>
                  <a:pt x="26493" y="109"/>
                  <a:pt x="26479" y="83"/>
                </a:cubicBezTo>
                <a:cubicBezTo>
                  <a:pt x="26464" y="58"/>
                  <a:pt x="26443" y="37"/>
                  <a:pt x="26418" y="22"/>
                </a:cubicBezTo>
                <a:cubicBezTo>
                  <a:pt x="26392" y="8"/>
                  <a:pt x="26363" y="0"/>
                  <a:pt x="26334" y="0"/>
                </a:cubicBezTo>
                <a:lnTo>
                  <a:pt x="166" y="0"/>
                </a:lnTo>
              </a:path>
            </a:pathLst>
          </a:custGeom>
          <a:solidFill>
            <a:schemeClr val="accent1">
              <a:lumMod val="75000"/>
            </a:schemeClr>
          </a:solidFill>
          <a:ln w="18000">
            <a:solidFill>
              <a:srgbClr val="009BDD"/>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600" b="0" strike="noStrike" spc="-1" dirty="0">
                <a:solidFill>
                  <a:schemeClr val="bg1"/>
                </a:solidFill>
                <a:latin typeface="Times New Roman"/>
                <a:ea typeface="DejaVu Sans"/>
              </a:rPr>
              <a:t> BEGIN WITH DISTANCE AND TEMPERATURE MEASUREMENT</a:t>
            </a:r>
            <a:endParaRPr lang="en-IN" sz="1600" b="0" strike="noStrike" spc="-1" dirty="0">
              <a:solidFill>
                <a:schemeClr val="bg1"/>
              </a:solidFill>
              <a:latin typeface="Arial"/>
            </a:endParaRPr>
          </a:p>
        </p:txBody>
      </p:sp>
      <p:sp>
        <p:nvSpPr>
          <p:cNvPr id="10" name="CustomShape 8">
            <a:extLst>
              <a:ext uri="{FF2B5EF4-FFF2-40B4-BE49-F238E27FC236}">
                <a16:creationId xmlns:a16="http://schemas.microsoft.com/office/drawing/2014/main" id="{39106B34-35DD-4883-B210-5CAB988E9848}"/>
              </a:ext>
            </a:extLst>
          </p:cNvPr>
          <p:cNvSpPr/>
          <p:nvPr/>
        </p:nvSpPr>
        <p:spPr>
          <a:xfrm>
            <a:off x="192192" y="3339746"/>
            <a:ext cx="8759616" cy="381364"/>
          </a:xfrm>
          <a:custGeom>
            <a:avLst/>
            <a:gdLst/>
            <a:ahLst/>
            <a:cxnLst/>
            <a:rect l="l" t="t" r="r" b="b"/>
            <a:pathLst>
              <a:path w="26502" h="1002">
                <a:moveTo>
                  <a:pt x="166" y="0"/>
                </a:moveTo>
                <a:lnTo>
                  <a:pt x="167" y="0"/>
                </a:lnTo>
                <a:cubicBezTo>
                  <a:pt x="138" y="0"/>
                  <a:pt x="109" y="8"/>
                  <a:pt x="83" y="22"/>
                </a:cubicBezTo>
                <a:cubicBezTo>
                  <a:pt x="58" y="37"/>
                  <a:pt x="37" y="58"/>
                  <a:pt x="22" y="83"/>
                </a:cubicBezTo>
                <a:cubicBezTo>
                  <a:pt x="8" y="109"/>
                  <a:pt x="0" y="138"/>
                  <a:pt x="0" y="167"/>
                </a:cubicBezTo>
                <a:lnTo>
                  <a:pt x="0" y="834"/>
                </a:lnTo>
                <a:lnTo>
                  <a:pt x="0" y="834"/>
                </a:lnTo>
                <a:cubicBezTo>
                  <a:pt x="0" y="863"/>
                  <a:pt x="8" y="892"/>
                  <a:pt x="22" y="918"/>
                </a:cubicBezTo>
                <a:cubicBezTo>
                  <a:pt x="37" y="943"/>
                  <a:pt x="58" y="964"/>
                  <a:pt x="83" y="979"/>
                </a:cubicBezTo>
                <a:cubicBezTo>
                  <a:pt x="109" y="993"/>
                  <a:pt x="138" y="1001"/>
                  <a:pt x="167" y="1001"/>
                </a:cubicBezTo>
                <a:lnTo>
                  <a:pt x="26334" y="1001"/>
                </a:lnTo>
                <a:lnTo>
                  <a:pt x="26334" y="1001"/>
                </a:lnTo>
                <a:cubicBezTo>
                  <a:pt x="26363" y="1001"/>
                  <a:pt x="26392" y="993"/>
                  <a:pt x="26418" y="979"/>
                </a:cubicBezTo>
                <a:cubicBezTo>
                  <a:pt x="26443" y="964"/>
                  <a:pt x="26464" y="943"/>
                  <a:pt x="26479" y="918"/>
                </a:cubicBezTo>
                <a:cubicBezTo>
                  <a:pt x="26493" y="892"/>
                  <a:pt x="26501" y="863"/>
                  <a:pt x="26501" y="834"/>
                </a:cubicBezTo>
                <a:lnTo>
                  <a:pt x="26501" y="166"/>
                </a:lnTo>
                <a:lnTo>
                  <a:pt x="26501" y="167"/>
                </a:lnTo>
                <a:lnTo>
                  <a:pt x="26501" y="167"/>
                </a:lnTo>
                <a:cubicBezTo>
                  <a:pt x="26501" y="138"/>
                  <a:pt x="26493" y="109"/>
                  <a:pt x="26479" y="83"/>
                </a:cubicBezTo>
                <a:cubicBezTo>
                  <a:pt x="26464" y="58"/>
                  <a:pt x="26443" y="37"/>
                  <a:pt x="26418" y="22"/>
                </a:cubicBezTo>
                <a:cubicBezTo>
                  <a:pt x="26392" y="8"/>
                  <a:pt x="26363" y="0"/>
                  <a:pt x="26334" y="0"/>
                </a:cubicBezTo>
                <a:lnTo>
                  <a:pt x="166" y="0"/>
                </a:lnTo>
              </a:path>
            </a:pathLst>
          </a:custGeom>
          <a:solidFill>
            <a:srgbClr val="DDDDDD"/>
          </a:solidFill>
          <a:ln w="18000">
            <a:solidFill>
              <a:srgbClr val="009BDD"/>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600" b="0" strike="noStrike" spc="-1" dirty="0">
                <a:solidFill>
                  <a:srgbClr val="000000"/>
                </a:solidFill>
                <a:latin typeface="Times New Roman"/>
                <a:ea typeface="DejaVu Sans"/>
              </a:rPr>
              <a:t>FORWARD TO FACE RECOGNITION AND UPDATION OF DATABASE SERVER</a:t>
            </a:r>
            <a:endParaRPr lang="en-IN" sz="1600" b="0" strike="noStrike" spc="-1" dirty="0">
              <a:latin typeface="Arial"/>
            </a:endParaRPr>
          </a:p>
        </p:txBody>
      </p:sp>
      <p:sp>
        <p:nvSpPr>
          <p:cNvPr id="11" name="CustomShape 10">
            <a:extLst>
              <a:ext uri="{FF2B5EF4-FFF2-40B4-BE49-F238E27FC236}">
                <a16:creationId xmlns:a16="http://schemas.microsoft.com/office/drawing/2014/main" id="{4514EBB2-08CE-4220-A870-9173C0D7466F}"/>
              </a:ext>
            </a:extLst>
          </p:cNvPr>
          <p:cNvSpPr/>
          <p:nvPr/>
        </p:nvSpPr>
        <p:spPr>
          <a:xfrm>
            <a:off x="238080" y="4057901"/>
            <a:ext cx="8759616" cy="381365"/>
          </a:xfrm>
          <a:custGeom>
            <a:avLst/>
            <a:gdLst/>
            <a:ahLst/>
            <a:cxnLst/>
            <a:rect l="l" t="t" r="r" b="b"/>
            <a:pathLst>
              <a:path w="26502" h="1002">
                <a:moveTo>
                  <a:pt x="166" y="0"/>
                </a:moveTo>
                <a:lnTo>
                  <a:pt x="167" y="0"/>
                </a:lnTo>
                <a:cubicBezTo>
                  <a:pt x="138" y="0"/>
                  <a:pt x="109" y="8"/>
                  <a:pt x="83" y="22"/>
                </a:cubicBezTo>
                <a:cubicBezTo>
                  <a:pt x="58" y="37"/>
                  <a:pt x="37" y="58"/>
                  <a:pt x="22" y="83"/>
                </a:cubicBezTo>
                <a:cubicBezTo>
                  <a:pt x="8" y="109"/>
                  <a:pt x="0" y="138"/>
                  <a:pt x="0" y="167"/>
                </a:cubicBezTo>
                <a:lnTo>
                  <a:pt x="0" y="834"/>
                </a:lnTo>
                <a:lnTo>
                  <a:pt x="0" y="834"/>
                </a:lnTo>
                <a:cubicBezTo>
                  <a:pt x="0" y="863"/>
                  <a:pt x="8" y="892"/>
                  <a:pt x="22" y="918"/>
                </a:cubicBezTo>
                <a:cubicBezTo>
                  <a:pt x="37" y="943"/>
                  <a:pt x="58" y="964"/>
                  <a:pt x="83" y="979"/>
                </a:cubicBezTo>
                <a:cubicBezTo>
                  <a:pt x="109" y="993"/>
                  <a:pt x="138" y="1001"/>
                  <a:pt x="167" y="1001"/>
                </a:cubicBezTo>
                <a:lnTo>
                  <a:pt x="26334" y="1001"/>
                </a:lnTo>
                <a:lnTo>
                  <a:pt x="26334" y="1001"/>
                </a:lnTo>
                <a:cubicBezTo>
                  <a:pt x="26363" y="1001"/>
                  <a:pt x="26392" y="993"/>
                  <a:pt x="26418" y="979"/>
                </a:cubicBezTo>
                <a:cubicBezTo>
                  <a:pt x="26443" y="964"/>
                  <a:pt x="26464" y="943"/>
                  <a:pt x="26479" y="918"/>
                </a:cubicBezTo>
                <a:cubicBezTo>
                  <a:pt x="26493" y="892"/>
                  <a:pt x="26501" y="863"/>
                  <a:pt x="26501" y="834"/>
                </a:cubicBezTo>
                <a:lnTo>
                  <a:pt x="26501" y="166"/>
                </a:lnTo>
                <a:lnTo>
                  <a:pt x="26501" y="167"/>
                </a:lnTo>
                <a:lnTo>
                  <a:pt x="26501" y="167"/>
                </a:lnTo>
                <a:cubicBezTo>
                  <a:pt x="26501" y="138"/>
                  <a:pt x="26493" y="109"/>
                  <a:pt x="26479" y="83"/>
                </a:cubicBezTo>
                <a:cubicBezTo>
                  <a:pt x="26464" y="58"/>
                  <a:pt x="26443" y="37"/>
                  <a:pt x="26418" y="22"/>
                </a:cubicBezTo>
                <a:cubicBezTo>
                  <a:pt x="26392" y="8"/>
                  <a:pt x="26363" y="0"/>
                  <a:pt x="26334" y="0"/>
                </a:cubicBezTo>
                <a:lnTo>
                  <a:pt x="166" y="0"/>
                </a:lnTo>
              </a:path>
            </a:pathLst>
          </a:custGeom>
          <a:solidFill>
            <a:schemeClr val="accent1">
              <a:lumMod val="75000"/>
            </a:schemeClr>
          </a:solidFill>
          <a:ln w="18000">
            <a:solidFill>
              <a:srgbClr val="009BDD"/>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600" b="0" strike="noStrike" spc="-1" dirty="0">
                <a:solidFill>
                  <a:schemeClr val="bg1"/>
                </a:solidFill>
                <a:latin typeface="Times New Roman"/>
                <a:ea typeface="DejaVu Sans"/>
              </a:rPr>
              <a:t>IMPLEMENT WEBSITE FOR EASY VISUALS OF RECORDED DATA</a:t>
            </a:r>
            <a:endParaRPr lang="en-IN" sz="1600" b="0" strike="noStrike" spc="-1" dirty="0">
              <a:solidFill>
                <a:schemeClr val="bg1"/>
              </a:solidFill>
              <a:latin typeface="Arial"/>
            </a:endParaRPr>
          </a:p>
        </p:txBody>
      </p:sp>
      <p:sp>
        <p:nvSpPr>
          <p:cNvPr id="12" name="CustomShape 12">
            <a:extLst>
              <a:ext uri="{FF2B5EF4-FFF2-40B4-BE49-F238E27FC236}">
                <a16:creationId xmlns:a16="http://schemas.microsoft.com/office/drawing/2014/main" id="{42E7594D-2391-4F0B-AB8F-5D7BC1E0ED2E}"/>
              </a:ext>
            </a:extLst>
          </p:cNvPr>
          <p:cNvSpPr/>
          <p:nvPr/>
        </p:nvSpPr>
        <p:spPr>
          <a:xfrm>
            <a:off x="238080" y="4755816"/>
            <a:ext cx="8759616" cy="363409"/>
          </a:xfrm>
          <a:custGeom>
            <a:avLst/>
            <a:gdLst/>
            <a:ahLst/>
            <a:cxnLst/>
            <a:rect l="l" t="t" r="r" b="b"/>
            <a:pathLst>
              <a:path w="26502" h="1002">
                <a:moveTo>
                  <a:pt x="166" y="0"/>
                </a:moveTo>
                <a:lnTo>
                  <a:pt x="167" y="0"/>
                </a:lnTo>
                <a:cubicBezTo>
                  <a:pt x="138" y="0"/>
                  <a:pt x="109" y="8"/>
                  <a:pt x="83" y="22"/>
                </a:cubicBezTo>
                <a:cubicBezTo>
                  <a:pt x="58" y="37"/>
                  <a:pt x="37" y="58"/>
                  <a:pt x="22" y="83"/>
                </a:cubicBezTo>
                <a:cubicBezTo>
                  <a:pt x="8" y="109"/>
                  <a:pt x="0" y="138"/>
                  <a:pt x="0" y="167"/>
                </a:cubicBezTo>
                <a:lnTo>
                  <a:pt x="0" y="834"/>
                </a:lnTo>
                <a:lnTo>
                  <a:pt x="0" y="834"/>
                </a:lnTo>
                <a:cubicBezTo>
                  <a:pt x="0" y="863"/>
                  <a:pt x="8" y="892"/>
                  <a:pt x="22" y="918"/>
                </a:cubicBezTo>
                <a:cubicBezTo>
                  <a:pt x="37" y="943"/>
                  <a:pt x="58" y="964"/>
                  <a:pt x="83" y="979"/>
                </a:cubicBezTo>
                <a:cubicBezTo>
                  <a:pt x="109" y="993"/>
                  <a:pt x="138" y="1001"/>
                  <a:pt x="167" y="1001"/>
                </a:cubicBezTo>
                <a:lnTo>
                  <a:pt x="26334" y="1001"/>
                </a:lnTo>
                <a:lnTo>
                  <a:pt x="26334" y="1001"/>
                </a:lnTo>
                <a:cubicBezTo>
                  <a:pt x="26363" y="1001"/>
                  <a:pt x="26392" y="993"/>
                  <a:pt x="26418" y="979"/>
                </a:cubicBezTo>
                <a:cubicBezTo>
                  <a:pt x="26443" y="964"/>
                  <a:pt x="26464" y="943"/>
                  <a:pt x="26479" y="918"/>
                </a:cubicBezTo>
                <a:cubicBezTo>
                  <a:pt x="26493" y="892"/>
                  <a:pt x="26501" y="863"/>
                  <a:pt x="26501" y="834"/>
                </a:cubicBezTo>
                <a:lnTo>
                  <a:pt x="26501" y="166"/>
                </a:lnTo>
                <a:lnTo>
                  <a:pt x="26501" y="167"/>
                </a:lnTo>
                <a:lnTo>
                  <a:pt x="26501" y="167"/>
                </a:lnTo>
                <a:cubicBezTo>
                  <a:pt x="26501" y="138"/>
                  <a:pt x="26493" y="109"/>
                  <a:pt x="26479" y="83"/>
                </a:cubicBezTo>
                <a:cubicBezTo>
                  <a:pt x="26464" y="58"/>
                  <a:pt x="26443" y="37"/>
                  <a:pt x="26418" y="22"/>
                </a:cubicBezTo>
                <a:cubicBezTo>
                  <a:pt x="26392" y="8"/>
                  <a:pt x="26363" y="0"/>
                  <a:pt x="26334" y="0"/>
                </a:cubicBezTo>
                <a:lnTo>
                  <a:pt x="166" y="0"/>
                </a:lnTo>
              </a:path>
            </a:pathLst>
          </a:custGeom>
          <a:solidFill>
            <a:srgbClr val="DDDDDD"/>
          </a:solidFill>
          <a:ln w="18000">
            <a:solidFill>
              <a:srgbClr val="009BDD"/>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600" b="0" strike="noStrike" spc="-1" dirty="0">
                <a:solidFill>
                  <a:srgbClr val="000000"/>
                </a:solidFill>
                <a:latin typeface="Times New Roman"/>
                <a:ea typeface="DejaVu Sans"/>
              </a:rPr>
              <a:t>CONNECT HARDWARE &amp; SOFTWARE TOGETHER TO CHECK FINAL WORKING </a:t>
            </a:r>
            <a:endParaRPr lang="en-IN" sz="1600" b="0" strike="noStrike" spc="-1" dirty="0">
              <a:latin typeface="Arial"/>
            </a:endParaRPr>
          </a:p>
        </p:txBody>
      </p:sp>
      <p:sp>
        <p:nvSpPr>
          <p:cNvPr id="13" name="CustomShape 3">
            <a:extLst>
              <a:ext uri="{FF2B5EF4-FFF2-40B4-BE49-F238E27FC236}">
                <a16:creationId xmlns:a16="http://schemas.microsoft.com/office/drawing/2014/main" id="{8A2DD565-D79A-44DE-A9BF-61124F71947F}"/>
              </a:ext>
            </a:extLst>
          </p:cNvPr>
          <p:cNvSpPr/>
          <p:nvPr/>
        </p:nvSpPr>
        <p:spPr>
          <a:xfrm>
            <a:off x="4572000" y="1597412"/>
            <a:ext cx="256032" cy="308805"/>
          </a:xfrm>
          <a:custGeom>
            <a:avLst/>
            <a:gdLst/>
            <a:ahLst/>
            <a:cxnLst/>
            <a:rect l="l" t="t" r="r" b="b"/>
            <a:pathLst>
              <a:path w="1002" h="1002">
                <a:moveTo>
                  <a:pt x="250" y="0"/>
                </a:moveTo>
                <a:lnTo>
                  <a:pt x="250" y="750"/>
                </a:lnTo>
                <a:lnTo>
                  <a:pt x="0" y="750"/>
                </a:lnTo>
                <a:lnTo>
                  <a:pt x="500" y="1001"/>
                </a:lnTo>
                <a:lnTo>
                  <a:pt x="1001" y="750"/>
                </a:lnTo>
                <a:lnTo>
                  <a:pt x="750" y="750"/>
                </a:lnTo>
                <a:lnTo>
                  <a:pt x="750" y="0"/>
                </a:lnTo>
                <a:lnTo>
                  <a:pt x="250" y="0"/>
                </a:lnTo>
              </a:path>
            </a:pathLst>
          </a:custGeom>
          <a:solidFill>
            <a:schemeClr val="accent6">
              <a:lumMod val="75000"/>
            </a:schemeClr>
          </a:solidFill>
          <a:ln w="18000">
            <a:solidFill>
              <a:srgbClr val="009BDD"/>
            </a:solidFill>
            <a:round/>
          </a:ln>
        </p:spPr>
        <p:style>
          <a:lnRef idx="0">
            <a:scrgbClr r="0" g="0" b="0"/>
          </a:lnRef>
          <a:fillRef idx="0">
            <a:scrgbClr r="0" g="0" b="0"/>
          </a:fillRef>
          <a:effectRef idx="0">
            <a:scrgbClr r="0" g="0" b="0"/>
          </a:effectRef>
          <a:fontRef idx="minor"/>
        </p:style>
      </p:sp>
      <p:sp>
        <p:nvSpPr>
          <p:cNvPr id="14" name="CustomShape 3">
            <a:extLst>
              <a:ext uri="{FF2B5EF4-FFF2-40B4-BE49-F238E27FC236}">
                <a16:creationId xmlns:a16="http://schemas.microsoft.com/office/drawing/2014/main" id="{52A9AAA3-7A29-43BB-86CA-A778F078F667}"/>
              </a:ext>
            </a:extLst>
          </p:cNvPr>
          <p:cNvSpPr/>
          <p:nvPr/>
        </p:nvSpPr>
        <p:spPr>
          <a:xfrm>
            <a:off x="4572000" y="3721110"/>
            <a:ext cx="256032" cy="358131"/>
          </a:xfrm>
          <a:custGeom>
            <a:avLst/>
            <a:gdLst/>
            <a:ahLst/>
            <a:cxnLst/>
            <a:rect l="l" t="t" r="r" b="b"/>
            <a:pathLst>
              <a:path w="1002" h="1002">
                <a:moveTo>
                  <a:pt x="250" y="0"/>
                </a:moveTo>
                <a:lnTo>
                  <a:pt x="250" y="750"/>
                </a:lnTo>
                <a:lnTo>
                  <a:pt x="0" y="750"/>
                </a:lnTo>
                <a:lnTo>
                  <a:pt x="500" y="1001"/>
                </a:lnTo>
                <a:lnTo>
                  <a:pt x="1001" y="750"/>
                </a:lnTo>
                <a:lnTo>
                  <a:pt x="750" y="750"/>
                </a:lnTo>
                <a:lnTo>
                  <a:pt x="750" y="0"/>
                </a:lnTo>
                <a:lnTo>
                  <a:pt x="250" y="0"/>
                </a:lnTo>
              </a:path>
            </a:pathLst>
          </a:custGeom>
          <a:solidFill>
            <a:schemeClr val="accent6">
              <a:lumMod val="75000"/>
            </a:schemeClr>
          </a:solidFill>
          <a:ln w="18000">
            <a:solidFill>
              <a:srgbClr val="009BDD"/>
            </a:solidFill>
            <a:round/>
          </a:ln>
        </p:spPr>
        <p:style>
          <a:lnRef idx="0">
            <a:scrgbClr r="0" g="0" b="0"/>
          </a:lnRef>
          <a:fillRef idx="0">
            <a:scrgbClr r="0" g="0" b="0"/>
          </a:fillRef>
          <a:effectRef idx="0">
            <a:scrgbClr r="0" g="0" b="0"/>
          </a:effectRef>
          <a:fontRef idx="minor"/>
        </p:style>
      </p:sp>
      <p:sp>
        <p:nvSpPr>
          <p:cNvPr id="15" name="CustomShape 3">
            <a:extLst>
              <a:ext uri="{FF2B5EF4-FFF2-40B4-BE49-F238E27FC236}">
                <a16:creationId xmlns:a16="http://schemas.microsoft.com/office/drawing/2014/main" id="{5555A49F-5299-4D4A-9A94-8FBB9CC3A89D}"/>
              </a:ext>
            </a:extLst>
          </p:cNvPr>
          <p:cNvSpPr/>
          <p:nvPr/>
        </p:nvSpPr>
        <p:spPr>
          <a:xfrm>
            <a:off x="4579536" y="2957283"/>
            <a:ext cx="248496" cy="379901"/>
          </a:xfrm>
          <a:custGeom>
            <a:avLst/>
            <a:gdLst/>
            <a:ahLst/>
            <a:cxnLst/>
            <a:rect l="l" t="t" r="r" b="b"/>
            <a:pathLst>
              <a:path w="1002" h="1002">
                <a:moveTo>
                  <a:pt x="250" y="0"/>
                </a:moveTo>
                <a:lnTo>
                  <a:pt x="250" y="750"/>
                </a:lnTo>
                <a:lnTo>
                  <a:pt x="0" y="750"/>
                </a:lnTo>
                <a:lnTo>
                  <a:pt x="500" y="1001"/>
                </a:lnTo>
                <a:lnTo>
                  <a:pt x="1001" y="750"/>
                </a:lnTo>
                <a:lnTo>
                  <a:pt x="750" y="750"/>
                </a:lnTo>
                <a:lnTo>
                  <a:pt x="750" y="0"/>
                </a:lnTo>
                <a:lnTo>
                  <a:pt x="250" y="0"/>
                </a:lnTo>
              </a:path>
            </a:pathLst>
          </a:custGeom>
          <a:solidFill>
            <a:schemeClr val="accent6">
              <a:lumMod val="75000"/>
            </a:schemeClr>
          </a:solidFill>
          <a:ln w="18000">
            <a:solidFill>
              <a:srgbClr val="009BDD"/>
            </a:solidFill>
            <a:round/>
          </a:ln>
        </p:spPr>
        <p:style>
          <a:lnRef idx="0">
            <a:scrgbClr r="0" g="0" b="0"/>
          </a:lnRef>
          <a:fillRef idx="0">
            <a:scrgbClr r="0" g="0" b="0"/>
          </a:fillRef>
          <a:effectRef idx="0">
            <a:scrgbClr r="0" g="0" b="0"/>
          </a:effectRef>
          <a:fontRef idx="minor"/>
        </p:style>
      </p:sp>
      <p:sp>
        <p:nvSpPr>
          <p:cNvPr id="16" name="CustomShape 3">
            <a:extLst>
              <a:ext uri="{FF2B5EF4-FFF2-40B4-BE49-F238E27FC236}">
                <a16:creationId xmlns:a16="http://schemas.microsoft.com/office/drawing/2014/main" id="{06B8D80A-B713-46A5-B707-E2DEE1DFB0C2}"/>
              </a:ext>
            </a:extLst>
          </p:cNvPr>
          <p:cNvSpPr/>
          <p:nvPr/>
        </p:nvSpPr>
        <p:spPr>
          <a:xfrm>
            <a:off x="4579536" y="2281992"/>
            <a:ext cx="248496" cy="274572"/>
          </a:xfrm>
          <a:custGeom>
            <a:avLst/>
            <a:gdLst/>
            <a:ahLst/>
            <a:cxnLst/>
            <a:rect l="l" t="t" r="r" b="b"/>
            <a:pathLst>
              <a:path w="1002" h="1002">
                <a:moveTo>
                  <a:pt x="250" y="0"/>
                </a:moveTo>
                <a:lnTo>
                  <a:pt x="250" y="750"/>
                </a:lnTo>
                <a:lnTo>
                  <a:pt x="0" y="750"/>
                </a:lnTo>
                <a:lnTo>
                  <a:pt x="500" y="1001"/>
                </a:lnTo>
                <a:lnTo>
                  <a:pt x="1001" y="750"/>
                </a:lnTo>
                <a:lnTo>
                  <a:pt x="750" y="750"/>
                </a:lnTo>
                <a:lnTo>
                  <a:pt x="750" y="0"/>
                </a:lnTo>
                <a:lnTo>
                  <a:pt x="250" y="0"/>
                </a:lnTo>
              </a:path>
            </a:pathLst>
          </a:custGeom>
          <a:solidFill>
            <a:schemeClr val="accent6">
              <a:lumMod val="75000"/>
            </a:schemeClr>
          </a:solidFill>
          <a:ln w="18000">
            <a:solidFill>
              <a:srgbClr val="009BDD"/>
            </a:solidFill>
            <a:round/>
          </a:ln>
        </p:spPr>
        <p:style>
          <a:lnRef idx="0">
            <a:scrgbClr r="0" g="0" b="0"/>
          </a:lnRef>
          <a:fillRef idx="0">
            <a:scrgbClr r="0" g="0" b="0"/>
          </a:fillRef>
          <a:effectRef idx="0">
            <a:scrgbClr r="0" g="0" b="0"/>
          </a:effectRef>
          <a:fontRef idx="minor"/>
        </p:style>
      </p:sp>
      <p:sp>
        <p:nvSpPr>
          <p:cNvPr id="17" name="CustomShape 3">
            <a:extLst>
              <a:ext uri="{FF2B5EF4-FFF2-40B4-BE49-F238E27FC236}">
                <a16:creationId xmlns:a16="http://schemas.microsoft.com/office/drawing/2014/main" id="{6FCE334C-9F53-4828-875C-401DF73390AF}"/>
              </a:ext>
            </a:extLst>
          </p:cNvPr>
          <p:cNvSpPr/>
          <p:nvPr/>
        </p:nvSpPr>
        <p:spPr>
          <a:xfrm>
            <a:off x="4579536" y="4448688"/>
            <a:ext cx="248496" cy="307128"/>
          </a:xfrm>
          <a:custGeom>
            <a:avLst/>
            <a:gdLst/>
            <a:ahLst/>
            <a:cxnLst/>
            <a:rect l="l" t="t" r="r" b="b"/>
            <a:pathLst>
              <a:path w="1002" h="1002">
                <a:moveTo>
                  <a:pt x="250" y="0"/>
                </a:moveTo>
                <a:lnTo>
                  <a:pt x="250" y="750"/>
                </a:lnTo>
                <a:lnTo>
                  <a:pt x="0" y="750"/>
                </a:lnTo>
                <a:lnTo>
                  <a:pt x="500" y="1001"/>
                </a:lnTo>
                <a:lnTo>
                  <a:pt x="1001" y="750"/>
                </a:lnTo>
                <a:lnTo>
                  <a:pt x="750" y="750"/>
                </a:lnTo>
                <a:lnTo>
                  <a:pt x="750" y="0"/>
                </a:lnTo>
                <a:lnTo>
                  <a:pt x="250" y="0"/>
                </a:lnTo>
              </a:path>
            </a:pathLst>
          </a:custGeom>
          <a:solidFill>
            <a:schemeClr val="accent6">
              <a:lumMod val="75000"/>
            </a:schemeClr>
          </a:solidFill>
          <a:ln w="18000">
            <a:solidFill>
              <a:srgbClr val="009BDD"/>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63211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E89C-3D18-48E6-B2D8-320AC82FFC76}"/>
              </a:ext>
            </a:extLst>
          </p:cNvPr>
          <p:cNvSpPr>
            <a:spLocks noGrp="1"/>
          </p:cNvSpPr>
          <p:nvPr>
            <p:ph type="title"/>
          </p:nvPr>
        </p:nvSpPr>
        <p:spPr>
          <a:xfrm>
            <a:off x="448318" y="251581"/>
            <a:ext cx="6704649" cy="898813"/>
          </a:xfrm>
        </p:spPr>
        <p:txBody>
          <a:bodyPr>
            <a:normAutofit/>
          </a:bodyPr>
          <a:lstStyle/>
          <a:p>
            <a:pPr algn="ctr"/>
            <a:r>
              <a:rPr lang="en-US" b="1" dirty="0">
                <a:solidFill>
                  <a:srgbClr val="0B5394"/>
                </a:solidFill>
                <a:latin typeface="Times New Roman"/>
                <a:cs typeface="Times New Roman"/>
                <a:sym typeface="Times New Roman"/>
              </a:rPr>
              <a:t>Block Diagram</a:t>
            </a:r>
            <a:endParaRPr lang="en-IN" dirty="0"/>
          </a:p>
        </p:txBody>
      </p:sp>
      <p:pic>
        <p:nvPicPr>
          <p:cNvPr id="4" name="Picture 3">
            <a:extLst>
              <a:ext uri="{FF2B5EF4-FFF2-40B4-BE49-F238E27FC236}">
                <a16:creationId xmlns:a16="http://schemas.microsoft.com/office/drawing/2014/main" id="{E83E6182-E062-473E-855C-358950A3A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20" y="841248"/>
            <a:ext cx="7124043" cy="4182131"/>
          </a:xfrm>
          <a:prstGeom prst="rect">
            <a:avLst/>
          </a:prstGeom>
        </p:spPr>
      </p:pic>
    </p:spTree>
    <p:extLst>
      <p:ext uri="{BB962C8B-B14F-4D97-AF65-F5344CB8AC3E}">
        <p14:creationId xmlns:p14="http://schemas.microsoft.com/office/powerpoint/2010/main" val="4197688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932B-37F0-4C3F-901A-8B1ABA499756}"/>
              </a:ext>
            </a:extLst>
          </p:cNvPr>
          <p:cNvSpPr>
            <a:spLocks noGrp="1"/>
          </p:cNvSpPr>
          <p:nvPr>
            <p:ph type="title"/>
          </p:nvPr>
        </p:nvSpPr>
        <p:spPr>
          <a:xfrm>
            <a:off x="758888" y="2205395"/>
            <a:ext cx="8031543" cy="2304288"/>
          </a:xfrm>
        </p:spPr>
        <p:txBody>
          <a:bodyPr>
            <a:normAutofit/>
          </a:bodyPr>
          <a:lstStyle/>
          <a:p>
            <a:pPr marL="108720">
              <a:lnSpc>
                <a:spcPct val="100000"/>
              </a:lnSpc>
              <a:spcBef>
                <a:spcPts val="1060"/>
              </a:spcBef>
            </a:pPr>
            <a:r>
              <a:rPr lang="en-IN" sz="3200" b="0" strike="noStrike" spc="-1" dirty="0">
                <a:solidFill>
                  <a:schemeClr val="bg1"/>
                </a:solidFill>
                <a:latin typeface="Times New Roman"/>
                <a:ea typeface="DejaVu Sans"/>
              </a:rPr>
              <a:t>1. HARDWARE REQUIREMENTS.</a:t>
            </a:r>
            <a:br>
              <a:rPr lang="en-IN" sz="3200" b="0" strike="noStrike" spc="-1" dirty="0">
                <a:solidFill>
                  <a:schemeClr val="bg1"/>
                </a:solidFill>
                <a:latin typeface="Times New Roman"/>
                <a:ea typeface="DejaVu Sans"/>
              </a:rPr>
            </a:br>
            <a:r>
              <a:rPr lang="en-IN" sz="3200" b="0" strike="noStrike" spc="-1" dirty="0">
                <a:solidFill>
                  <a:schemeClr val="bg1"/>
                </a:solidFill>
                <a:latin typeface="Times New Roman"/>
                <a:ea typeface="DejaVu Sans"/>
              </a:rPr>
              <a:t>2. INTERFACING WITH RASPBERRY-PI 3.               </a:t>
            </a:r>
            <a:br>
              <a:rPr lang="en-IN" sz="3200" b="0" strike="noStrike" spc="-1" dirty="0">
                <a:solidFill>
                  <a:schemeClr val="bg1"/>
                </a:solidFill>
                <a:latin typeface="Arial"/>
              </a:rPr>
            </a:br>
            <a:endParaRPr lang="en-IN" sz="3200" dirty="0">
              <a:solidFill>
                <a:schemeClr val="bg1"/>
              </a:solidFill>
            </a:endParaRPr>
          </a:p>
        </p:txBody>
      </p:sp>
      <p:sp>
        <p:nvSpPr>
          <p:cNvPr id="3" name="Text Placeholder 2">
            <a:extLst>
              <a:ext uri="{FF2B5EF4-FFF2-40B4-BE49-F238E27FC236}">
                <a16:creationId xmlns:a16="http://schemas.microsoft.com/office/drawing/2014/main" id="{1CF25CA0-9775-4089-95F4-77E39B3EEA3D}"/>
              </a:ext>
            </a:extLst>
          </p:cNvPr>
          <p:cNvSpPr>
            <a:spLocks noGrp="1"/>
          </p:cNvSpPr>
          <p:nvPr>
            <p:ph type="body" idx="1"/>
          </p:nvPr>
        </p:nvSpPr>
        <p:spPr>
          <a:xfrm>
            <a:off x="831740" y="326430"/>
            <a:ext cx="7480519" cy="1272707"/>
          </a:xfrm>
        </p:spPr>
        <p:txBody>
          <a:bodyPr>
            <a:normAutofit/>
          </a:bodyPr>
          <a:lstStyle/>
          <a:p>
            <a:pPr algn="ctr"/>
            <a:r>
              <a:rPr lang="en-IN" sz="3600" b="1" strike="noStrike" spc="-1" dirty="0">
                <a:solidFill>
                  <a:schemeClr val="bg1"/>
                </a:solidFill>
                <a:latin typeface="Times New Roman"/>
                <a:ea typeface="DejaVu Sans"/>
              </a:rPr>
              <a:t>HARDWARE IMPLEMENTATION</a:t>
            </a:r>
            <a:endParaRPr lang="en-IN" sz="3600" b="1" strike="noStrike" spc="-1" dirty="0">
              <a:solidFill>
                <a:schemeClr val="bg1"/>
              </a:solidFill>
              <a:latin typeface="Arial"/>
            </a:endParaRPr>
          </a:p>
          <a:p>
            <a:pPr algn="ctr"/>
            <a:endParaRPr lang="en-IN" sz="3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6498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FA7C7-B705-4B65-98FF-8CA5948A6C50}"/>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HARDWARE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98B6970-3756-4458-AF05-3F6E60503916}"/>
              </a:ext>
            </a:extLst>
          </p:cNvPr>
          <p:cNvSpPr>
            <a:spLocks noGrp="1"/>
          </p:cNvSpPr>
          <p:nvPr>
            <p:ph idx="1"/>
          </p:nvPr>
        </p:nvSpPr>
        <p:spPr>
          <a:xfrm>
            <a:off x="298910" y="1516935"/>
            <a:ext cx="8731676" cy="3321115"/>
          </a:xfrm>
        </p:spPr>
        <p:txBody>
          <a:bodyPr numCol="2">
            <a:normAutofit/>
          </a:bodyPr>
          <a:lstStyle/>
          <a:p>
            <a:pPr>
              <a:lnSpc>
                <a:spcPct val="95000"/>
              </a:lnSpc>
              <a:spcBef>
                <a:spcPts val="0"/>
              </a:spcBef>
              <a:buSzPts val="1760"/>
            </a:pPr>
            <a:r>
              <a:rPr lang="en-US" sz="2600" dirty="0">
                <a:latin typeface="Times New Roman"/>
                <a:ea typeface="Times New Roman"/>
                <a:cs typeface="Times New Roman"/>
                <a:sym typeface="Times New Roman"/>
              </a:rPr>
              <a:t>Ultrasonic Sensor -1.</a:t>
            </a:r>
            <a:endParaRPr lang="en-US" sz="2600" dirty="0"/>
          </a:p>
          <a:p>
            <a:pPr>
              <a:lnSpc>
                <a:spcPct val="95000"/>
              </a:lnSpc>
              <a:spcBef>
                <a:spcPts val="1600"/>
              </a:spcBef>
              <a:buSzPts val="1760"/>
            </a:pPr>
            <a:r>
              <a:rPr lang="en-US" sz="2600" dirty="0">
                <a:latin typeface="Times New Roman"/>
                <a:ea typeface="Times New Roman"/>
                <a:cs typeface="Times New Roman"/>
                <a:sym typeface="Times New Roman"/>
              </a:rPr>
              <a:t>Raspberry Pi 3. </a:t>
            </a:r>
          </a:p>
          <a:p>
            <a:pPr>
              <a:lnSpc>
                <a:spcPct val="95000"/>
              </a:lnSpc>
              <a:spcBef>
                <a:spcPts val="1600"/>
              </a:spcBef>
              <a:buClr>
                <a:schemeClr val="dk1"/>
              </a:buClr>
              <a:buSzPts val="1760"/>
            </a:pPr>
            <a:r>
              <a:rPr lang="en-US" sz="2600" dirty="0">
                <a:latin typeface="Times New Roman"/>
                <a:ea typeface="Times New Roman"/>
                <a:cs typeface="Times New Roman"/>
                <a:sym typeface="Times New Roman"/>
              </a:rPr>
              <a:t>Raspberry Pi Camera Module.</a:t>
            </a:r>
          </a:p>
          <a:p>
            <a:pPr>
              <a:lnSpc>
                <a:spcPct val="95000"/>
              </a:lnSpc>
              <a:spcBef>
                <a:spcPts val="1600"/>
              </a:spcBef>
              <a:buSzPts val="1760"/>
            </a:pPr>
            <a:r>
              <a:rPr lang="en-US" sz="2600" dirty="0">
                <a:latin typeface="Times New Roman"/>
                <a:ea typeface="Times New Roman"/>
                <a:cs typeface="Times New Roman"/>
                <a:sym typeface="Times New Roman"/>
              </a:rPr>
              <a:t>Solenoid Lock -1.</a:t>
            </a:r>
          </a:p>
          <a:p>
            <a:pPr>
              <a:lnSpc>
                <a:spcPct val="95000"/>
              </a:lnSpc>
              <a:spcBef>
                <a:spcPts val="1600"/>
              </a:spcBef>
              <a:buClr>
                <a:schemeClr val="dk1"/>
              </a:buClr>
              <a:buSzPts val="1760"/>
            </a:pPr>
            <a:r>
              <a:rPr lang="en-US" sz="2600" dirty="0">
                <a:latin typeface="Times New Roman"/>
                <a:ea typeface="Times New Roman"/>
                <a:cs typeface="Times New Roman"/>
                <a:sym typeface="Times New Roman"/>
              </a:rPr>
              <a:t>Relay-1.</a:t>
            </a:r>
          </a:p>
          <a:p>
            <a:pPr>
              <a:lnSpc>
                <a:spcPct val="95000"/>
              </a:lnSpc>
              <a:spcBef>
                <a:spcPts val="1600"/>
              </a:spcBef>
              <a:buSzPts val="1760"/>
            </a:pPr>
            <a:r>
              <a:rPr lang="en-US" sz="2600" b="0" i="0" dirty="0">
                <a:latin typeface="Times New Roman"/>
                <a:ea typeface="Times New Roman"/>
                <a:cs typeface="Times New Roman"/>
                <a:sym typeface="Times New Roman"/>
              </a:rPr>
              <a:t>MLX90614 Infrared Thermometer-1.</a:t>
            </a:r>
            <a:endParaRPr lang="en-US" sz="2600" dirty="0"/>
          </a:p>
          <a:p>
            <a:pPr>
              <a:lnSpc>
                <a:spcPct val="95000"/>
              </a:lnSpc>
              <a:spcBef>
                <a:spcPts val="1600"/>
              </a:spcBef>
              <a:buSzPts val="1760"/>
            </a:pPr>
            <a:r>
              <a:rPr lang="en-US" sz="2600" b="0" i="0" dirty="0">
                <a:latin typeface="Times New Roman"/>
                <a:ea typeface="Times New Roman"/>
                <a:cs typeface="Times New Roman"/>
                <a:sym typeface="Times New Roman"/>
              </a:rPr>
              <a:t>LC</a:t>
            </a:r>
            <a:r>
              <a:rPr lang="en-US" sz="2600" dirty="0">
                <a:latin typeface="Times New Roman"/>
                <a:ea typeface="Times New Roman"/>
                <a:cs typeface="Times New Roman"/>
                <a:sym typeface="Times New Roman"/>
              </a:rPr>
              <a:t>D Display-1.</a:t>
            </a:r>
            <a:endParaRPr lang="en-US" sz="2600" dirty="0"/>
          </a:p>
          <a:p>
            <a:pPr>
              <a:lnSpc>
                <a:spcPct val="95000"/>
              </a:lnSpc>
              <a:spcBef>
                <a:spcPts val="1600"/>
              </a:spcBef>
              <a:buSzPts val="1760"/>
            </a:pPr>
            <a:r>
              <a:rPr lang="en-US" sz="2600" dirty="0">
                <a:latin typeface="Times New Roman"/>
                <a:ea typeface="Times New Roman"/>
                <a:cs typeface="Times New Roman"/>
                <a:sym typeface="Times New Roman"/>
              </a:rPr>
              <a:t>LEDs .</a:t>
            </a:r>
            <a:endParaRPr lang="en-US" sz="2600" dirty="0"/>
          </a:p>
          <a:p>
            <a:pPr>
              <a:lnSpc>
                <a:spcPct val="95000"/>
              </a:lnSpc>
              <a:spcBef>
                <a:spcPts val="1600"/>
              </a:spcBef>
              <a:buSzPts val="1760"/>
            </a:pPr>
            <a:r>
              <a:rPr lang="en-US" sz="2600" dirty="0">
                <a:latin typeface="Times New Roman"/>
                <a:ea typeface="Times New Roman"/>
                <a:cs typeface="Times New Roman"/>
                <a:sym typeface="Times New Roman"/>
              </a:rPr>
              <a:t>Buzzer.</a:t>
            </a:r>
            <a:endParaRPr lang="en-US" sz="2600" dirty="0"/>
          </a:p>
          <a:p>
            <a:endParaRPr lang="en-IN" sz="2600" dirty="0"/>
          </a:p>
        </p:txBody>
      </p:sp>
    </p:spTree>
    <p:extLst>
      <p:ext uri="{BB962C8B-B14F-4D97-AF65-F5344CB8AC3E}">
        <p14:creationId xmlns:p14="http://schemas.microsoft.com/office/powerpoint/2010/main" val="355854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1435</Words>
  <Application>Microsoft Office PowerPoint</Application>
  <PresentationFormat>On-screen Show (16:9)</PresentationFormat>
  <Paragraphs>181</Paragraphs>
  <Slides>32</Slides>
  <Notes>0</Notes>
  <HiddenSlides>0</HiddenSlides>
  <MMClips>2</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7" baseType="lpstr">
      <vt:lpstr>Arial</vt:lpstr>
      <vt:lpstr>Calibri</vt:lpstr>
      <vt:lpstr>Times New Roman</vt:lpstr>
      <vt:lpstr>Office Theme</vt:lpstr>
      <vt:lpstr>Microsoft Excel Worksheet</vt:lpstr>
      <vt:lpstr> Mahavir Education Trust’s   Shah &amp; Anchor Kutchhi Engineering College,   Chembur, Mumbai 400 088        UG Program in Electronics Engineering</vt:lpstr>
      <vt:lpstr>OVERVIEW</vt:lpstr>
      <vt:lpstr> INTRODUCTION</vt:lpstr>
      <vt:lpstr>PROBLEM STATEMENT</vt:lpstr>
      <vt:lpstr>PROJECT OBJECTIVE</vt:lpstr>
      <vt:lpstr>WORKFLOW</vt:lpstr>
      <vt:lpstr>Block Diagram</vt:lpstr>
      <vt:lpstr>1. HARDWARE REQUIREMENTS. 2. INTERFACING WITH RASPBERRY-PI 3.                </vt:lpstr>
      <vt:lpstr>HARDWARE REQUIREMENTS</vt:lpstr>
      <vt:lpstr>RASPBERRY PI 3 B+</vt:lpstr>
      <vt:lpstr>PowerPoint Presentation</vt:lpstr>
      <vt:lpstr>RASPBERRY PI CAMERA MODULE</vt:lpstr>
      <vt:lpstr>ULTRASONIC SENSOR(HCSR04)</vt:lpstr>
      <vt:lpstr>MLX90614 INFRARED THERMOMETER </vt:lpstr>
      <vt:lpstr>LCD DISPLAY </vt:lpstr>
      <vt:lpstr>PowerPoint Presentation</vt:lpstr>
      <vt:lpstr>PowerPoint Presentation</vt:lpstr>
      <vt:lpstr>SOFTWARE IMPLEMENTATION</vt:lpstr>
      <vt:lpstr>SOFTWARE IMPLEMENTATION OF PROJECT</vt:lpstr>
      <vt:lpstr>FACE RECOGNITION</vt:lpstr>
      <vt:lpstr>E-MAIL ALERTS TO THE AUTHORITIES</vt:lpstr>
      <vt:lpstr>DATABASE</vt:lpstr>
      <vt:lpstr>What is an API?</vt:lpstr>
      <vt:lpstr>PowerPoint Presentation</vt:lpstr>
      <vt:lpstr>FACE RECOGNITION</vt:lpstr>
      <vt:lpstr>E-MAIL ALERTS SENT TO ADMIN</vt:lpstr>
      <vt:lpstr>ESTIMATED COST</vt:lpstr>
      <vt:lpstr>FUTURE SCOPES OF THE PROJECT</vt:lpstr>
      <vt:lpstr>SUMMARY</vt:lpstr>
      <vt:lpstr>REFERENCES</vt:lpstr>
      <vt:lpstr> 7.       .https://circuitdigest.com/microcontroller-projects/visitor-      monitoring-with-raspberry-pi-and-pi-camera 8.      https://youtu.be/PmZ29Vta7Vc 9. https://www.raspberrypi.org/documentation/hardware/camera/ 10.       https://mygate.com/security-management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2021-05-28T17:33:47Z</dcterms:modified>
</cp:coreProperties>
</file>